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rawings/drawing2.xml" ContentType="application/vnd.openxmlformats-officedocument.drawingml.chartshapes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style1.xml" ContentType="application/vnd.ms-office.chartstyle+xml"/>
  <Override PartName="/ppt/theme/theme2.xml" ContentType="application/vnd.openxmlformats-officedocument.theme+xml"/>
  <Override PartName="/ppt/ink/ink1.xml" ContentType="application/inkml+xml"/>
  <Override PartName="/ppt/charts/chart1.xml" ContentType="application/vnd.openxmlformats-officedocument.drawingml.char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5" y="2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lukw\Dropbox\St%20Pauls%20Treasurer\2023%20Day%20Books\12.%20December\2023.12.31%20Cashbook%20Accoun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lukw\Dropbox\St%20Pauls%20Treasurer\2023%20Day%20Books\12.%20December\2023.12.31%20Cashbook%20Account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lukw\Dropbox\St%20Pauls%20Treasurer\2023%20Day%20Books\12.%20December\2023.12.31%20Cashbook%20Account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'Budget Summary 2024'!$B$25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'Budget Summary 2024'!$C$24:$I$24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 Budget</c:v>
                </c:pt>
              </c:strCache>
            </c:strRef>
          </c:cat>
          <c:val>
            <c:numRef>
              <c:f>'Budget Summary 2024'!$C$25:$I$25</c:f>
              <c:numCache>
                <c:formatCode>_-* #,##0_-;\-* #,##0_-;_-* "-"??_-;_-@_-</c:formatCode>
                <c:ptCount val="7"/>
                <c:pt idx="0">
                  <c:v>127.90408999999998</c:v>
                </c:pt>
                <c:pt idx="1">
                  <c:v>201.78372999999999</c:v>
                </c:pt>
                <c:pt idx="2">
                  <c:v>118.91549999999999</c:v>
                </c:pt>
                <c:pt idx="3">
                  <c:v>106.75082999999999</c:v>
                </c:pt>
                <c:pt idx="4">
                  <c:v>137.22461000000001</c:v>
                </c:pt>
                <c:pt idx="5">
                  <c:v>139.72224</c:v>
                </c:pt>
                <c:pt idx="6">
                  <c:v>174.455961024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7-48FF-9653-10FC06C927DB}"/>
            </c:ext>
          </c:extLst>
        </c:ser>
        <c:ser>
          <c:idx val="1"/>
          <c:order val="1"/>
          <c:tx>
            <c:strRef>
              <c:f>'Budget Summary 2024'!$B$26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'Budget Summary 2024'!$C$24:$I$24</c:f>
              <c:strCach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 Budget</c:v>
                </c:pt>
              </c:strCache>
            </c:strRef>
          </c:cat>
          <c:val>
            <c:numRef>
              <c:f>'Budget Summary 2024'!$C$26:$I$26</c:f>
              <c:numCache>
                <c:formatCode>_-* #,##0_-;\-* #,##0_-;_-* "-"??_-;_-@_-</c:formatCode>
                <c:ptCount val="7"/>
                <c:pt idx="0">
                  <c:v>107.18912</c:v>
                </c:pt>
                <c:pt idx="1">
                  <c:v>121.68055999999999</c:v>
                </c:pt>
                <c:pt idx="2">
                  <c:v>125.10531499999999</c:v>
                </c:pt>
                <c:pt idx="3">
                  <c:v>135.12007083333333</c:v>
                </c:pt>
                <c:pt idx="4">
                  <c:v>138.11338583333333</c:v>
                </c:pt>
                <c:pt idx="5">
                  <c:v>149.22622500000003</c:v>
                </c:pt>
                <c:pt idx="6">
                  <c:v>198.17039052000001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37-48FF-9653-10FC06C927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6051776"/>
        <c:axId val="1335734896"/>
      </c:barChart>
      <c:catAx>
        <c:axId val="10560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5734896"/>
        <c:crosses val="autoZero"/>
        <c:auto val="1"/>
        <c:lblAlgn val="ctr"/>
        <c:lblOffset val="100"/>
        <c:noMultiLvlLbl val="0"/>
      </c:catAx>
      <c:valAx>
        <c:axId val="133573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6051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'Budget Summary 2024'!$H$2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F80-42F0-84B7-998B00BBB2F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F80-42F0-84B7-998B00BBB2F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F80-42F0-84B7-998B00BBB2F2}"/>
              </c:ext>
            </c:extLst>
          </c:dPt>
          <c:dLbls>
            <c:dLbl>
              <c:idx val="0"/>
              <c:layout>
                <c:manualLayout>
                  <c:x val="-0.20350241545893719"/>
                  <c:y val="7.925270054318718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80-42F0-84B7-998B00BBB2F2}"/>
                </c:ext>
              </c:extLst>
            </c:dLbl>
            <c:dLbl>
              <c:idx val="1"/>
              <c:layout>
                <c:manualLayout>
                  <c:x val="0.19082130358705152"/>
                  <c:y val="-0.126409601786348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3236714975845"/>
                      <c:h val="0.311146287866832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F80-42F0-84B7-998B00BBB2F2}"/>
                </c:ext>
              </c:extLst>
            </c:dLbl>
            <c:dLbl>
              <c:idx val="2"/>
              <c:layout>
                <c:manualLayout>
                  <c:x val="0.18623682909201558"/>
                  <c:y val="7.1517756038325261E-2"/>
                </c:manualLayout>
              </c:layout>
              <c:tx>
                <c:rich>
                  <a:bodyPr/>
                  <a:lstStyle/>
                  <a:p>
                    <a:fld id="{EC5B6AB4-0A25-734C-B824-43142BFB8B45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</a:t>
                    </a:r>
                  </a:p>
                  <a:p>
                    <a:fld id="{A108B941-94E5-DA4C-8376-58A464BAC260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 </a:t>
                    </a:r>
                    <a:fld id="{CA06C234-0CDA-2241-8C3A-97D57DB75462}" type="PERCENTAGE">
                      <a:rPr lang="en-US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03748716193086"/>
                      <c:h val="0.223588175879972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F80-42F0-84B7-998B00BBB2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l"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28575" cap="flat" cmpd="sng" algn="ctr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'Budget Summary 2024'!$B$3:$B$5</c:f>
              <c:strCache>
                <c:ptCount val="3"/>
                <c:pt idx="0">
                  <c:v>Donations</c:v>
                </c:pt>
                <c:pt idx="1">
                  <c:v>Tax Rebates</c:v>
                </c:pt>
                <c:pt idx="2">
                  <c:v>Other</c:v>
                </c:pt>
              </c:strCache>
            </c:strRef>
          </c:cat>
          <c:val>
            <c:numRef>
              <c:f>'Budget Summary 2024'!$H$3:$H$5</c:f>
              <c:numCache>
                <c:formatCode>"£"#,##0"k"</c:formatCode>
                <c:ptCount val="3"/>
                <c:pt idx="0">
                  <c:v>105.84723999999999</c:v>
                </c:pt>
                <c:pt idx="1">
                  <c:v>20</c:v>
                </c:pt>
                <c:pt idx="2">
                  <c:v>13.875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80-42F0-84B7-998B00BBB2F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22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'Budget Summary 2024'!$H$9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B9C-4EE5-A7A6-A12B09CCEB2C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B9C-4EE5-A7A6-A12B09CCEB2C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B9C-4EE5-A7A6-A12B09CCEB2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B9C-4EE5-A7A6-A12B09CCEB2C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B9C-4EE5-A7A6-A12B09CCEB2C}"/>
              </c:ext>
            </c:extLst>
          </c:dPt>
          <c:dLbls>
            <c:dLbl>
              <c:idx val="0"/>
              <c:layout>
                <c:manualLayout>
                  <c:x val="0.28793366321086944"/>
                  <c:y val="-3.38291953192715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l"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9C-4EE5-A7A6-A12B09CCEB2C}"/>
                </c:ext>
              </c:extLst>
            </c:dLbl>
            <c:dLbl>
              <c:idx val="1"/>
              <c:layout>
                <c:manualLayout>
                  <c:x val="0.23300997928281572"/>
                  <c:y val="1.4720999173734851E-2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algn="l">
                      <a:defRPr sz="2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10D26E7-E20F-4247-A6F7-7889F0611E25}" type="CATEGORYNAME">
                      <a:rPr lang="en-US"/>
                      <a:pPr algn="l">
                        <a:defRPr sz="2800"/>
                      </a:pPr>
                      <a:t>[CATEGORY NAME]</a:t>
                    </a:fld>
                    <a:r>
                      <a:rPr lang="en-US" baseline="0" dirty="0"/>
                      <a:t>, </a:t>
                    </a:r>
                  </a:p>
                  <a:p>
                    <a:pPr algn="l">
                      <a:defRPr sz="2800"/>
                    </a:pPr>
                    <a:fld id="{77BD38B4-B924-7A43-8DDA-33BD50578A35}" type="VALUE">
                      <a:rPr lang="en-US" baseline="0" smtClean="0"/>
                      <a:pPr algn="l">
                        <a:defRPr sz="2800"/>
                      </a:pPr>
                      <a:t>[VALUE]</a:t>
                    </a:fld>
                    <a:r>
                      <a:rPr lang="en-US" baseline="0" dirty="0"/>
                      <a:t>, </a:t>
                    </a:r>
                    <a:fld id="{A46C6241-B284-8E42-8766-BC56EE64D9C2}" type="PERCENTAGE">
                      <a:rPr lang="en-US" baseline="0"/>
                      <a:pPr algn="l">
                        <a:defRPr sz="2800"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l"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9C-4EE5-A7A6-A12B09CCEB2C}"/>
                </c:ext>
              </c:extLst>
            </c:dLbl>
            <c:dLbl>
              <c:idx val="2"/>
              <c:layout>
                <c:manualLayout>
                  <c:x val="-0.23087226211835205"/>
                  <c:y val="0.128725181605121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r"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9C-4EE5-A7A6-A12B09CCEB2C}"/>
                </c:ext>
              </c:extLst>
            </c:dLbl>
            <c:dLbl>
              <c:idx val="3"/>
              <c:layout>
                <c:manualLayout>
                  <c:x val="-0.17426744389947624"/>
                  <c:y val="-9.532918382907566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r"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519343448310756"/>
                      <c:h val="0.245185693573962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B9C-4EE5-A7A6-A12B09CCEB2C}"/>
                </c:ext>
              </c:extLst>
            </c:dLbl>
            <c:dLbl>
              <c:idx val="4"/>
              <c:layout>
                <c:manualLayout>
                  <c:x val="-0.20953826464225347"/>
                  <c:y val="-0.137928657200803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r">
                    <a:defRPr sz="2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B9C-4EE5-A7A6-A12B09CCEB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28575" cap="flat" cmpd="sng" algn="ctr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'Budget Summary 2024'!$B$10:$B$14</c:f>
              <c:strCache>
                <c:ptCount val="5"/>
                <c:pt idx="0">
                  <c:v>Parish Share</c:v>
                </c:pt>
                <c:pt idx="1">
                  <c:v>Salaries</c:v>
                </c:pt>
                <c:pt idx="2">
                  <c:v>Buildings</c:v>
                </c:pt>
                <c:pt idx="3">
                  <c:v>Missionary Giving</c:v>
                </c:pt>
                <c:pt idx="4">
                  <c:v>Ministry</c:v>
                </c:pt>
              </c:strCache>
            </c:strRef>
          </c:cat>
          <c:val>
            <c:numRef>
              <c:f>'Budget Summary 2024'!$H$10:$H$14</c:f>
              <c:numCache>
                <c:formatCode>"£"#,##0"k"</c:formatCode>
                <c:ptCount val="5"/>
                <c:pt idx="0">
                  <c:v>47.279709999999994</c:v>
                </c:pt>
                <c:pt idx="1">
                  <c:v>56.782155000000003</c:v>
                </c:pt>
                <c:pt idx="2">
                  <c:v>21.190449999999998</c:v>
                </c:pt>
                <c:pt idx="3">
                  <c:v>8.8488500000000005</c:v>
                </c:pt>
                <c:pt idx="4">
                  <c:v>14.105059999999998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B9C-4EE5-A7A6-A12B09CCEB2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322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CB7F33-667C-4273-8B63-BF2A4CE5E49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2ED2225-B871-462B-B661-9BC383C12704}">
      <dgm:prSet custT="1"/>
      <dgm:spPr/>
      <dgm:t>
        <a:bodyPr/>
        <a:lstStyle/>
        <a:p>
          <a:r>
            <a:rPr lang="en-GB" sz="4000" dirty="0">
              <a:latin typeface="+mn-lt"/>
            </a:rPr>
            <a:t>The current donations sufficiently pay for: </a:t>
          </a:r>
          <a:endParaRPr lang="en-US" sz="4000" dirty="0">
            <a:latin typeface="+mn-lt"/>
          </a:endParaRPr>
        </a:p>
      </dgm:t>
    </dgm:pt>
    <dgm:pt modelId="{7BE95CF0-F828-4087-8DCC-756CA6D0ABB5}" type="parTrans" cxnId="{04428201-1A78-4B5F-A9CA-99D299EFD17D}">
      <dgm:prSet/>
      <dgm:spPr/>
      <dgm:t>
        <a:bodyPr/>
        <a:lstStyle/>
        <a:p>
          <a:endParaRPr lang="en-US"/>
        </a:p>
      </dgm:t>
    </dgm:pt>
    <dgm:pt modelId="{17726741-2534-475D-8157-83DF45C2EB07}" type="sibTrans" cxnId="{04428201-1A78-4B5F-A9CA-99D299EFD17D}">
      <dgm:prSet/>
      <dgm:spPr/>
      <dgm:t>
        <a:bodyPr/>
        <a:lstStyle/>
        <a:p>
          <a:endParaRPr lang="en-US"/>
        </a:p>
      </dgm:t>
    </dgm:pt>
    <dgm:pt modelId="{59FE870B-6F11-47A3-9757-FB39C629720D}">
      <dgm:prSet custT="1"/>
      <dgm:spPr/>
      <dgm:t>
        <a:bodyPr/>
        <a:lstStyle/>
        <a:p>
          <a:pPr algn="l">
            <a:buNone/>
          </a:pPr>
          <a:r>
            <a:rPr lang="en-GB" sz="4000" dirty="0">
              <a:latin typeface="Century Gothic" panose="020B0502020202020204" pitchFamily="34" charset="0"/>
            </a:rPr>
            <a:t>- </a:t>
          </a:r>
          <a:r>
            <a:rPr lang="en-GB" sz="4000" dirty="0">
              <a:latin typeface="+mn-lt"/>
            </a:rPr>
            <a:t>Parish Share, </a:t>
          </a:r>
          <a:endParaRPr lang="en-US" sz="4000" dirty="0">
            <a:latin typeface="+mn-lt"/>
          </a:endParaRPr>
        </a:p>
      </dgm:t>
    </dgm:pt>
    <dgm:pt modelId="{C6DA5A02-E527-4047-8371-79EDB6021A62}" type="parTrans" cxnId="{DDBBD433-0D2D-4F96-BC8C-2FC6BBF8E5AA}">
      <dgm:prSet/>
      <dgm:spPr/>
      <dgm:t>
        <a:bodyPr/>
        <a:lstStyle/>
        <a:p>
          <a:endParaRPr lang="en-US"/>
        </a:p>
      </dgm:t>
    </dgm:pt>
    <dgm:pt modelId="{A818A859-A245-4ECB-BCF2-D73479B2FB75}" type="sibTrans" cxnId="{DDBBD433-0D2D-4F96-BC8C-2FC6BBF8E5AA}">
      <dgm:prSet/>
      <dgm:spPr/>
      <dgm:t>
        <a:bodyPr/>
        <a:lstStyle/>
        <a:p>
          <a:endParaRPr lang="en-US"/>
        </a:p>
      </dgm:t>
    </dgm:pt>
    <dgm:pt modelId="{91E2D59D-9872-4036-9861-63EB1664A6A7}">
      <dgm:prSet custT="1"/>
      <dgm:spPr/>
      <dgm:t>
        <a:bodyPr/>
        <a:lstStyle/>
        <a:p>
          <a:pPr algn="l">
            <a:buNone/>
          </a:pPr>
          <a:r>
            <a:rPr lang="en-GB" sz="4000" dirty="0">
              <a:latin typeface="+mn-lt"/>
            </a:rPr>
            <a:t>- Salaries </a:t>
          </a:r>
          <a:endParaRPr lang="en-US" sz="4000" dirty="0">
            <a:latin typeface="+mn-lt"/>
          </a:endParaRPr>
        </a:p>
      </dgm:t>
    </dgm:pt>
    <dgm:pt modelId="{3E20A431-00C2-4826-9FC4-774ECD011D1C}" type="parTrans" cxnId="{A55C939D-CAB9-4129-AD1B-D7D1AA4A4353}">
      <dgm:prSet/>
      <dgm:spPr/>
      <dgm:t>
        <a:bodyPr/>
        <a:lstStyle/>
        <a:p>
          <a:endParaRPr lang="en-US"/>
        </a:p>
      </dgm:t>
    </dgm:pt>
    <dgm:pt modelId="{86BD14C1-5CFB-49A9-A003-0714FCF2BBCE}" type="sibTrans" cxnId="{A55C939D-CAB9-4129-AD1B-D7D1AA4A4353}">
      <dgm:prSet/>
      <dgm:spPr/>
      <dgm:t>
        <a:bodyPr/>
        <a:lstStyle/>
        <a:p>
          <a:endParaRPr lang="en-US"/>
        </a:p>
      </dgm:t>
    </dgm:pt>
    <dgm:pt modelId="{503EE011-D706-4859-84AB-976BA8107967}">
      <dgm:prSet custT="1"/>
      <dgm:spPr/>
      <dgm:t>
        <a:bodyPr/>
        <a:lstStyle/>
        <a:p>
          <a:pPr algn="l">
            <a:buNone/>
          </a:pPr>
          <a:r>
            <a:rPr lang="en-GB" sz="4000" dirty="0">
              <a:latin typeface="+mn-lt"/>
            </a:rPr>
            <a:t>- Mission Giving </a:t>
          </a:r>
          <a:endParaRPr lang="en-US" sz="4000" dirty="0">
            <a:latin typeface="+mn-lt"/>
          </a:endParaRPr>
        </a:p>
      </dgm:t>
    </dgm:pt>
    <dgm:pt modelId="{ED9EF637-3F63-40AF-B772-BEFA2797BB35}" type="parTrans" cxnId="{698250D6-8D50-4337-AAD2-768375F7DE17}">
      <dgm:prSet/>
      <dgm:spPr/>
      <dgm:t>
        <a:bodyPr/>
        <a:lstStyle/>
        <a:p>
          <a:endParaRPr lang="en-US"/>
        </a:p>
      </dgm:t>
    </dgm:pt>
    <dgm:pt modelId="{275D341D-D5C6-4AD6-A8F8-DED668247DE5}" type="sibTrans" cxnId="{698250D6-8D50-4337-AAD2-768375F7DE17}">
      <dgm:prSet/>
      <dgm:spPr/>
      <dgm:t>
        <a:bodyPr/>
        <a:lstStyle/>
        <a:p>
          <a:endParaRPr lang="en-US"/>
        </a:p>
      </dgm:t>
    </dgm:pt>
    <dgm:pt modelId="{AB786EC2-E604-4BB7-BA93-60F29A912FF9}">
      <dgm:prSet custT="1"/>
      <dgm:spPr/>
      <dgm:t>
        <a:bodyPr/>
        <a:lstStyle/>
        <a:p>
          <a:pPr algn="ctr">
            <a:buNone/>
          </a:pPr>
          <a:r>
            <a:rPr lang="en-GB" sz="5400" b="1" dirty="0">
              <a:latin typeface="+mn-lt"/>
            </a:rPr>
            <a:t>Praise the Lord!</a:t>
          </a:r>
          <a:endParaRPr lang="en-US" sz="5400" b="1" dirty="0">
            <a:latin typeface="+mn-lt"/>
          </a:endParaRPr>
        </a:p>
      </dgm:t>
    </dgm:pt>
    <dgm:pt modelId="{2AA84040-A320-4040-9DF1-058770ED8CD4}" type="parTrans" cxnId="{E3B5964B-9486-4BCC-A9F8-C93505D1353F}">
      <dgm:prSet/>
      <dgm:spPr/>
      <dgm:t>
        <a:bodyPr/>
        <a:lstStyle/>
        <a:p>
          <a:endParaRPr lang="en-GB"/>
        </a:p>
      </dgm:t>
    </dgm:pt>
    <dgm:pt modelId="{66F2F5D0-864B-4786-A733-1AC85A78F6EB}" type="sibTrans" cxnId="{E3B5964B-9486-4BCC-A9F8-C93505D1353F}">
      <dgm:prSet/>
      <dgm:spPr/>
      <dgm:t>
        <a:bodyPr/>
        <a:lstStyle/>
        <a:p>
          <a:endParaRPr lang="en-GB"/>
        </a:p>
      </dgm:t>
    </dgm:pt>
    <dgm:pt modelId="{209ACEE4-429D-4FFF-AD29-34D40CE5E27A}">
      <dgm:prSet custT="1"/>
      <dgm:spPr/>
      <dgm:t>
        <a:bodyPr/>
        <a:lstStyle/>
        <a:p>
          <a:pPr algn="l">
            <a:buNone/>
          </a:pPr>
          <a:endParaRPr lang="en-US" sz="4000" dirty="0">
            <a:latin typeface="Century Gothic" panose="020B0502020202020204" pitchFamily="34" charset="0"/>
          </a:endParaRPr>
        </a:p>
      </dgm:t>
    </dgm:pt>
    <dgm:pt modelId="{753E3187-FA03-4A6B-8211-155CC113358B}" type="parTrans" cxnId="{7420DBD4-9629-45DC-809B-247EAE6C3D07}">
      <dgm:prSet/>
      <dgm:spPr/>
      <dgm:t>
        <a:bodyPr/>
        <a:lstStyle/>
        <a:p>
          <a:endParaRPr lang="en-GB"/>
        </a:p>
      </dgm:t>
    </dgm:pt>
    <dgm:pt modelId="{00E0D567-7D11-4D1C-96FD-7E72F8850027}" type="sibTrans" cxnId="{7420DBD4-9629-45DC-809B-247EAE6C3D07}">
      <dgm:prSet/>
      <dgm:spPr/>
      <dgm:t>
        <a:bodyPr/>
        <a:lstStyle/>
        <a:p>
          <a:endParaRPr lang="en-GB"/>
        </a:p>
      </dgm:t>
    </dgm:pt>
    <dgm:pt modelId="{AC5530EF-0E0B-4413-A33D-65E86809C982}" type="pres">
      <dgm:prSet presAssocID="{35CB7F33-667C-4273-8B63-BF2A4CE5E492}" presName="Name0" presStyleCnt="0">
        <dgm:presLayoutVars>
          <dgm:dir/>
          <dgm:animLvl val="lvl"/>
          <dgm:resizeHandles val="exact"/>
        </dgm:presLayoutVars>
      </dgm:prSet>
      <dgm:spPr/>
    </dgm:pt>
    <dgm:pt modelId="{CBD2A817-2DEC-4D78-95F6-2851AEB81893}" type="pres">
      <dgm:prSet presAssocID="{02ED2225-B871-462B-B661-9BC383C12704}" presName="composite" presStyleCnt="0"/>
      <dgm:spPr/>
    </dgm:pt>
    <dgm:pt modelId="{31AD0FDB-B071-48AD-9D1C-61E61F7B2386}" type="pres">
      <dgm:prSet presAssocID="{02ED2225-B871-462B-B661-9BC383C12704}" presName="parTx" presStyleLbl="alignNode1" presStyleIdx="0" presStyleCnt="1" custScaleX="109924">
        <dgm:presLayoutVars>
          <dgm:chMax val="0"/>
          <dgm:chPref val="0"/>
          <dgm:bulletEnabled val="1"/>
        </dgm:presLayoutVars>
      </dgm:prSet>
      <dgm:spPr/>
    </dgm:pt>
    <dgm:pt modelId="{FC0810DD-82CC-4E97-95E3-833630E1460B}" type="pres">
      <dgm:prSet presAssocID="{02ED2225-B871-462B-B661-9BC383C12704}" presName="desTx" presStyleLbl="alignAccFollowNode1" presStyleIdx="0" presStyleCnt="1" custScaleX="109771">
        <dgm:presLayoutVars>
          <dgm:bulletEnabled val="1"/>
        </dgm:presLayoutVars>
      </dgm:prSet>
      <dgm:spPr/>
    </dgm:pt>
  </dgm:ptLst>
  <dgm:cxnLst>
    <dgm:cxn modelId="{04428201-1A78-4B5F-A9CA-99D299EFD17D}" srcId="{35CB7F33-667C-4273-8B63-BF2A4CE5E492}" destId="{02ED2225-B871-462B-B661-9BC383C12704}" srcOrd="0" destOrd="0" parTransId="{7BE95CF0-F828-4087-8DCC-756CA6D0ABB5}" sibTransId="{17726741-2534-475D-8157-83DF45C2EB07}"/>
    <dgm:cxn modelId="{838BF62E-BAF3-40FD-B208-442D1EA6A798}" type="presOf" srcId="{AB786EC2-E604-4BB7-BA93-60F29A912FF9}" destId="{FC0810DD-82CC-4E97-95E3-833630E1460B}" srcOrd="0" destOrd="4" presId="urn:microsoft.com/office/officeart/2005/8/layout/hList1"/>
    <dgm:cxn modelId="{DDBBD433-0D2D-4F96-BC8C-2FC6BBF8E5AA}" srcId="{02ED2225-B871-462B-B661-9BC383C12704}" destId="{59FE870B-6F11-47A3-9757-FB39C629720D}" srcOrd="0" destOrd="0" parTransId="{C6DA5A02-E527-4047-8371-79EDB6021A62}" sibTransId="{A818A859-A245-4ECB-BCF2-D73479B2FB75}"/>
    <dgm:cxn modelId="{E3B5964B-9486-4BCC-A9F8-C93505D1353F}" srcId="{02ED2225-B871-462B-B661-9BC383C12704}" destId="{AB786EC2-E604-4BB7-BA93-60F29A912FF9}" srcOrd="4" destOrd="0" parTransId="{2AA84040-A320-4040-9DF1-058770ED8CD4}" sibTransId="{66F2F5D0-864B-4786-A733-1AC85A78F6EB}"/>
    <dgm:cxn modelId="{3DB28C4D-44B0-488E-9F26-25ECC541A474}" type="presOf" srcId="{35CB7F33-667C-4273-8B63-BF2A4CE5E492}" destId="{AC5530EF-0E0B-4413-A33D-65E86809C982}" srcOrd="0" destOrd="0" presId="urn:microsoft.com/office/officeart/2005/8/layout/hList1"/>
    <dgm:cxn modelId="{DDBAE052-B54C-4AA1-BA98-FA54F6F8EEFA}" type="presOf" srcId="{02ED2225-B871-462B-B661-9BC383C12704}" destId="{31AD0FDB-B071-48AD-9D1C-61E61F7B2386}" srcOrd="0" destOrd="0" presId="urn:microsoft.com/office/officeart/2005/8/layout/hList1"/>
    <dgm:cxn modelId="{F9FB3694-47A2-43C5-B68A-20D65C59EFCA}" type="presOf" srcId="{209ACEE4-429D-4FFF-AD29-34D40CE5E27A}" destId="{FC0810DD-82CC-4E97-95E3-833630E1460B}" srcOrd="0" destOrd="3" presId="urn:microsoft.com/office/officeart/2005/8/layout/hList1"/>
    <dgm:cxn modelId="{A55C939D-CAB9-4129-AD1B-D7D1AA4A4353}" srcId="{02ED2225-B871-462B-B661-9BC383C12704}" destId="{91E2D59D-9872-4036-9861-63EB1664A6A7}" srcOrd="1" destOrd="0" parTransId="{3E20A431-00C2-4826-9FC4-774ECD011D1C}" sibTransId="{86BD14C1-5CFB-49A9-A003-0714FCF2BBCE}"/>
    <dgm:cxn modelId="{95D5DBA7-11D0-4893-9E1F-9364985C283C}" type="presOf" srcId="{503EE011-D706-4859-84AB-976BA8107967}" destId="{FC0810DD-82CC-4E97-95E3-833630E1460B}" srcOrd="0" destOrd="2" presId="urn:microsoft.com/office/officeart/2005/8/layout/hList1"/>
    <dgm:cxn modelId="{0B384BC3-71A4-485D-860B-01D958749AFB}" type="presOf" srcId="{91E2D59D-9872-4036-9861-63EB1664A6A7}" destId="{FC0810DD-82CC-4E97-95E3-833630E1460B}" srcOrd="0" destOrd="1" presId="urn:microsoft.com/office/officeart/2005/8/layout/hList1"/>
    <dgm:cxn modelId="{7420DBD4-9629-45DC-809B-247EAE6C3D07}" srcId="{02ED2225-B871-462B-B661-9BC383C12704}" destId="{209ACEE4-429D-4FFF-AD29-34D40CE5E27A}" srcOrd="3" destOrd="0" parTransId="{753E3187-FA03-4A6B-8211-155CC113358B}" sibTransId="{00E0D567-7D11-4D1C-96FD-7E72F8850027}"/>
    <dgm:cxn modelId="{698250D6-8D50-4337-AAD2-768375F7DE17}" srcId="{02ED2225-B871-462B-B661-9BC383C12704}" destId="{503EE011-D706-4859-84AB-976BA8107967}" srcOrd="2" destOrd="0" parTransId="{ED9EF637-3F63-40AF-B772-BEFA2797BB35}" sibTransId="{275D341D-D5C6-4AD6-A8F8-DED668247DE5}"/>
    <dgm:cxn modelId="{00AF31E6-F999-4F98-ADAE-7DF52E148D93}" type="presOf" srcId="{59FE870B-6F11-47A3-9757-FB39C629720D}" destId="{FC0810DD-82CC-4E97-95E3-833630E1460B}" srcOrd="0" destOrd="0" presId="urn:microsoft.com/office/officeart/2005/8/layout/hList1"/>
    <dgm:cxn modelId="{B047A290-B48A-45FA-A427-A0B272A7D66F}" type="presParOf" srcId="{AC5530EF-0E0B-4413-A33D-65E86809C982}" destId="{CBD2A817-2DEC-4D78-95F6-2851AEB81893}" srcOrd="0" destOrd="0" presId="urn:microsoft.com/office/officeart/2005/8/layout/hList1"/>
    <dgm:cxn modelId="{5755435A-149C-42E5-915C-93F0FA1E26C9}" type="presParOf" srcId="{CBD2A817-2DEC-4D78-95F6-2851AEB81893}" destId="{31AD0FDB-B071-48AD-9D1C-61E61F7B2386}" srcOrd="0" destOrd="0" presId="urn:microsoft.com/office/officeart/2005/8/layout/hList1"/>
    <dgm:cxn modelId="{C9BA406F-A171-43A3-933E-08090B4E9E82}" type="presParOf" srcId="{CBD2A817-2DEC-4D78-95F6-2851AEB81893}" destId="{FC0810DD-82CC-4E97-95E3-833630E146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CB7F33-667C-4273-8B63-BF2A4CE5E492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64A4EB-6198-433D-804D-C9B450B035D7}">
      <dgm:prSet custT="1"/>
      <dgm:spPr>
        <a:solidFill>
          <a:schemeClr val="bg1">
            <a:lumMod val="50000"/>
          </a:schemeClr>
        </a:solidFill>
        <a:ln>
          <a:noFill/>
        </a:ln>
      </dgm:spPr>
      <dgm:t>
        <a:bodyPr/>
        <a:lstStyle/>
        <a:p>
          <a:r>
            <a:rPr lang="en-GB" sz="4400" dirty="0">
              <a:latin typeface="+mn-lt"/>
            </a:rPr>
            <a:t>However, we need to raise at least £31K </a:t>
          </a:r>
          <a:br>
            <a:rPr lang="en-GB" sz="4400" dirty="0">
              <a:latin typeface="+mn-lt"/>
            </a:rPr>
          </a:br>
          <a:r>
            <a:rPr lang="en-GB" sz="4400" dirty="0">
              <a:latin typeface="+mn-lt"/>
            </a:rPr>
            <a:t>over and above the regular giving </a:t>
          </a:r>
          <a:br>
            <a:rPr lang="en-GB" sz="4400" dirty="0">
              <a:latin typeface="+mn-lt"/>
            </a:rPr>
          </a:br>
          <a:r>
            <a:rPr lang="en-GB" sz="4400" dirty="0">
              <a:latin typeface="+mn-lt"/>
            </a:rPr>
            <a:t>to cover church activities e.g.  </a:t>
          </a:r>
          <a:endParaRPr lang="en-US" sz="4400" dirty="0">
            <a:latin typeface="+mn-lt"/>
          </a:endParaRPr>
        </a:p>
      </dgm:t>
    </dgm:pt>
    <dgm:pt modelId="{3E33CF21-44AA-45DE-B4CB-CDBA146EBDC3}" type="parTrans" cxnId="{FDAAEA3D-8787-459A-A2BA-2333E003670E}">
      <dgm:prSet/>
      <dgm:spPr/>
      <dgm:t>
        <a:bodyPr/>
        <a:lstStyle/>
        <a:p>
          <a:endParaRPr lang="en-US" sz="2000"/>
        </a:p>
      </dgm:t>
    </dgm:pt>
    <dgm:pt modelId="{2A667A09-E0F4-43BC-BCEF-9A6BF13519CC}" type="sibTrans" cxnId="{FDAAEA3D-8787-459A-A2BA-2333E003670E}">
      <dgm:prSet/>
      <dgm:spPr/>
      <dgm:t>
        <a:bodyPr/>
        <a:lstStyle/>
        <a:p>
          <a:endParaRPr lang="en-US" sz="2000"/>
        </a:p>
      </dgm:t>
    </dgm:pt>
    <dgm:pt modelId="{7E0A6D78-B46F-4F86-AA71-688B99616E16}">
      <dgm:prSet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pPr marL="14288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>
              <a:tab pos="5684838" algn="l"/>
            </a:tabLst>
            <a:defRPr/>
          </a:pPr>
          <a:r>
            <a:rPr lang="en-GB" sz="3600" dirty="0">
              <a:latin typeface="Century Gothic" panose="020B0502020202020204" pitchFamily="34" charset="0"/>
            </a:rPr>
            <a:t>- </a:t>
          </a:r>
          <a:r>
            <a:rPr lang="en-GB" sz="3600" dirty="0">
              <a:latin typeface="+mn-lt"/>
            </a:rPr>
            <a:t>Children &amp; Family Work	- Evangelism &amp; Social</a:t>
          </a:r>
          <a:endParaRPr lang="en-US" sz="3600" dirty="0">
            <a:latin typeface="+mn-lt"/>
          </a:endParaRPr>
        </a:p>
      </dgm:t>
    </dgm:pt>
    <dgm:pt modelId="{FE3C5BBB-1429-4978-8C99-DD031D354369}" type="sibTrans" cxnId="{F71ABCF6-B2F6-4D0A-9061-0F4F22896EC0}">
      <dgm:prSet/>
      <dgm:spPr/>
      <dgm:t>
        <a:bodyPr/>
        <a:lstStyle/>
        <a:p>
          <a:endParaRPr lang="en-US" sz="2000"/>
        </a:p>
      </dgm:t>
    </dgm:pt>
    <dgm:pt modelId="{317CB8AE-F5E7-45A4-A51C-56216F7EB819}" type="parTrans" cxnId="{F71ABCF6-B2F6-4D0A-9061-0F4F22896EC0}">
      <dgm:prSet/>
      <dgm:spPr/>
      <dgm:t>
        <a:bodyPr/>
        <a:lstStyle/>
        <a:p>
          <a:endParaRPr lang="en-US" sz="2000"/>
        </a:p>
      </dgm:t>
    </dgm:pt>
    <dgm:pt modelId="{29B14289-BD81-4AFF-B71A-889F66C091AB}">
      <dgm:prSet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pPr marL="14288" lvl="1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dirty="0">
              <a:latin typeface="+mn-lt"/>
            </a:rPr>
            <a:t>- Maintenance of WR	- Clergy Expenses</a:t>
          </a:r>
          <a:endParaRPr lang="en-US" sz="3600" dirty="0">
            <a:latin typeface="+mn-lt"/>
          </a:endParaRPr>
        </a:p>
      </dgm:t>
    </dgm:pt>
    <dgm:pt modelId="{6E59ABDE-BF67-4E77-970E-7643D6865659}" type="sibTrans" cxnId="{BA52420A-477D-4E3A-8E1D-093A2744813F}">
      <dgm:prSet/>
      <dgm:spPr/>
      <dgm:t>
        <a:bodyPr/>
        <a:lstStyle/>
        <a:p>
          <a:endParaRPr lang="en-US" sz="2000"/>
        </a:p>
      </dgm:t>
    </dgm:pt>
    <dgm:pt modelId="{7966E0EB-E134-42B8-9DE7-9AD85907F31D}" type="parTrans" cxnId="{BA52420A-477D-4E3A-8E1D-093A2744813F}">
      <dgm:prSet/>
      <dgm:spPr/>
      <dgm:t>
        <a:bodyPr/>
        <a:lstStyle/>
        <a:p>
          <a:endParaRPr lang="en-US" sz="2000"/>
        </a:p>
      </dgm:t>
    </dgm:pt>
    <dgm:pt modelId="{18707FDE-E672-4F8F-AC8B-DFB63B84C4F2}">
      <dgm:prSet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pPr marL="14288" lvl="1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dirty="0">
              <a:latin typeface="+mn-lt"/>
            </a:rPr>
            <a:t>- Maintenance of PA	- Shine	</a:t>
          </a:r>
          <a:endParaRPr lang="en-US" sz="3600" dirty="0">
            <a:latin typeface="+mn-lt"/>
          </a:endParaRPr>
        </a:p>
      </dgm:t>
    </dgm:pt>
    <dgm:pt modelId="{70831ADC-008A-4E3A-BA63-3637EEB57D13}" type="sibTrans" cxnId="{1DC1C788-CDAC-4380-835C-64F8FF03D0A8}">
      <dgm:prSet/>
      <dgm:spPr/>
      <dgm:t>
        <a:bodyPr/>
        <a:lstStyle/>
        <a:p>
          <a:endParaRPr lang="en-US" sz="2000"/>
        </a:p>
      </dgm:t>
    </dgm:pt>
    <dgm:pt modelId="{6BF7CBF0-A806-48D7-8A0C-2CF363CDC6C1}" type="parTrans" cxnId="{1DC1C788-CDAC-4380-835C-64F8FF03D0A8}">
      <dgm:prSet/>
      <dgm:spPr/>
      <dgm:t>
        <a:bodyPr/>
        <a:lstStyle/>
        <a:p>
          <a:endParaRPr lang="en-US" sz="2000"/>
        </a:p>
      </dgm:t>
    </dgm:pt>
    <dgm:pt modelId="{89C9D2AC-8EA1-4431-B1FE-463623368375}">
      <dgm:prSet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pPr marL="14288" lvl="1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dirty="0">
              <a:latin typeface="+mn-lt"/>
            </a:rPr>
            <a:t>- Maintenance of	- Youth</a:t>
          </a:r>
          <a:endParaRPr lang="en-US" sz="3600" dirty="0">
            <a:latin typeface="+mn-lt"/>
          </a:endParaRPr>
        </a:p>
      </dgm:t>
    </dgm:pt>
    <dgm:pt modelId="{4041BE41-FA4D-45C4-A409-600A6772FC76}" type="sibTrans" cxnId="{A4C8B195-063C-4707-9475-668C0F801877}">
      <dgm:prSet/>
      <dgm:spPr/>
      <dgm:t>
        <a:bodyPr/>
        <a:lstStyle/>
        <a:p>
          <a:endParaRPr lang="en-US" sz="2000"/>
        </a:p>
      </dgm:t>
    </dgm:pt>
    <dgm:pt modelId="{41A50CE8-F023-47D4-AC30-45A839544643}" type="parTrans" cxnId="{A4C8B195-063C-4707-9475-668C0F801877}">
      <dgm:prSet/>
      <dgm:spPr/>
      <dgm:t>
        <a:bodyPr/>
        <a:lstStyle/>
        <a:p>
          <a:endParaRPr lang="en-US" sz="2000"/>
        </a:p>
      </dgm:t>
    </dgm:pt>
    <dgm:pt modelId="{50985204-61FD-F84A-96B9-4B19CC1954E4}">
      <dgm:prSet custT="1"/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pPr marL="14288" lvl="1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dirty="0">
              <a:latin typeface="+mn-lt"/>
            </a:rPr>
            <a:t>          Hardwick Park	- Training, Music / </a:t>
          </a:r>
          <a:br>
            <a:rPr lang="en-GB" sz="3600" dirty="0">
              <a:latin typeface="+mn-lt"/>
            </a:rPr>
          </a:br>
          <a:r>
            <a:rPr lang="en-GB" sz="3600" dirty="0">
              <a:latin typeface="+mn-lt"/>
            </a:rPr>
            <a:t>- Office Costs	   Worship / Flowers</a:t>
          </a:r>
          <a:endParaRPr lang="en-US" sz="3600" dirty="0">
            <a:latin typeface="+mn-lt"/>
          </a:endParaRPr>
        </a:p>
      </dgm:t>
    </dgm:pt>
    <dgm:pt modelId="{7CF629DF-1B62-4943-A286-E814F3B6C88B}" type="sibTrans" cxnId="{9492CA92-0654-C24D-9782-1049FECA4A73}">
      <dgm:prSet/>
      <dgm:spPr/>
      <dgm:t>
        <a:bodyPr/>
        <a:lstStyle/>
        <a:p>
          <a:endParaRPr lang="en-GB"/>
        </a:p>
      </dgm:t>
    </dgm:pt>
    <dgm:pt modelId="{890A2383-A219-C048-9E03-E05679CDA2ED}" type="parTrans" cxnId="{9492CA92-0654-C24D-9782-1049FECA4A73}">
      <dgm:prSet/>
      <dgm:spPr/>
      <dgm:t>
        <a:bodyPr/>
        <a:lstStyle/>
        <a:p>
          <a:endParaRPr lang="en-GB"/>
        </a:p>
      </dgm:t>
    </dgm:pt>
    <dgm:pt modelId="{AC5530EF-0E0B-4413-A33D-65E86809C982}" type="pres">
      <dgm:prSet presAssocID="{35CB7F33-667C-4273-8B63-BF2A4CE5E492}" presName="Name0" presStyleCnt="0">
        <dgm:presLayoutVars>
          <dgm:dir/>
          <dgm:animLvl val="lvl"/>
          <dgm:resizeHandles val="exact"/>
        </dgm:presLayoutVars>
      </dgm:prSet>
      <dgm:spPr/>
    </dgm:pt>
    <dgm:pt modelId="{E9B6C44D-F7B3-451D-9C19-8A50614DF0AC}" type="pres">
      <dgm:prSet presAssocID="{B464A4EB-6198-433D-804D-C9B450B035D7}" presName="composite" presStyleCnt="0"/>
      <dgm:spPr/>
    </dgm:pt>
    <dgm:pt modelId="{6AA43A82-9A1B-4D54-BB62-A5483DC34E2A}" type="pres">
      <dgm:prSet presAssocID="{B464A4EB-6198-433D-804D-C9B450B035D7}" presName="parTx" presStyleLbl="alignNode1" presStyleIdx="0" presStyleCnt="1" custScaleX="109924" custLinFactNeighborY="-53894">
        <dgm:presLayoutVars>
          <dgm:chMax val="0"/>
          <dgm:chPref val="0"/>
          <dgm:bulletEnabled val="1"/>
        </dgm:presLayoutVars>
      </dgm:prSet>
      <dgm:spPr/>
    </dgm:pt>
    <dgm:pt modelId="{73A2F5E1-5710-48A5-86BC-6DBC55695851}" type="pres">
      <dgm:prSet presAssocID="{B464A4EB-6198-433D-804D-C9B450B035D7}" presName="desTx" presStyleLbl="alignAccFollowNode1" presStyleIdx="0" presStyleCnt="1" custScaleX="110215" custScaleY="100000" custLinFactNeighborY="-4536">
        <dgm:presLayoutVars>
          <dgm:bulletEnabled val="1"/>
        </dgm:presLayoutVars>
      </dgm:prSet>
      <dgm:spPr/>
    </dgm:pt>
  </dgm:ptLst>
  <dgm:cxnLst>
    <dgm:cxn modelId="{BA52420A-477D-4E3A-8E1D-093A2744813F}" srcId="{B464A4EB-6198-433D-804D-C9B450B035D7}" destId="{29B14289-BD81-4AFF-B71A-889F66C091AB}" srcOrd="1" destOrd="0" parTransId="{7966E0EB-E134-42B8-9DE7-9AD85907F31D}" sibTransId="{6E59ABDE-BF67-4E77-970E-7643D6865659}"/>
    <dgm:cxn modelId="{7FAFFA16-D837-4C58-ACD3-69E7D915F270}" type="presOf" srcId="{7E0A6D78-B46F-4F86-AA71-688B99616E16}" destId="{73A2F5E1-5710-48A5-86BC-6DBC55695851}" srcOrd="0" destOrd="0" presId="urn:microsoft.com/office/officeart/2005/8/layout/hList1"/>
    <dgm:cxn modelId="{36093521-C767-CB40-8C4C-DA63E203D306}" type="presOf" srcId="{50985204-61FD-F84A-96B9-4B19CC1954E4}" destId="{73A2F5E1-5710-48A5-86BC-6DBC55695851}" srcOrd="0" destOrd="4" presId="urn:microsoft.com/office/officeart/2005/8/layout/hList1"/>
    <dgm:cxn modelId="{FDAAEA3D-8787-459A-A2BA-2333E003670E}" srcId="{35CB7F33-667C-4273-8B63-BF2A4CE5E492}" destId="{B464A4EB-6198-433D-804D-C9B450B035D7}" srcOrd="0" destOrd="0" parTransId="{3E33CF21-44AA-45DE-B4CB-CDBA146EBDC3}" sibTransId="{2A667A09-E0F4-43BC-BCEF-9A6BF13519CC}"/>
    <dgm:cxn modelId="{AF542845-3D53-4429-B05C-3D163EB2DA17}" type="presOf" srcId="{18707FDE-E672-4F8F-AC8B-DFB63B84C4F2}" destId="{73A2F5E1-5710-48A5-86BC-6DBC55695851}" srcOrd="0" destOrd="2" presId="urn:microsoft.com/office/officeart/2005/8/layout/hList1"/>
    <dgm:cxn modelId="{3DB28C4D-44B0-488E-9F26-25ECC541A474}" type="presOf" srcId="{35CB7F33-667C-4273-8B63-BF2A4CE5E492}" destId="{AC5530EF-0E0B-4413-A33D-65E86809C982}" srcOrd="0" destOrd="0" presId="urn:microsoft.com/office/officeart/2005/8/layout/hList1"/>
    <dgm:cxn modelId="{1DC1C788-CDAC-4380-835C-64F8FF03D0A8}" srcId="{B464A4EB-6198-433D-804D-C9B450B035D7}" destId="{18707FDE-E672-4F8F-AC8B-DFB63B84C4F2}" srcOrd="2" destOrd="0" parTransId="{6BF7CBF0-A806-48D7-8A0C-2CF363CDC6C1}" sibTransId="{70831ADC-008A-4E3A-BA63-3637EEB57D13}"/>
    <dgm:cxn modelId="{9492CA92-0654-C24D-9782-1049FECA4A73}" srcId="{B464A4EB-6198-433D-804D-C9B450B035D7}" destId="{50985204-61FD-F84A-96B9-4B19CC1954E4}" srcOrd="4" destOrd="0" parTransId="{890A2383-A219-C048-9E03-E05679CDA2ED}" sibTransId="{7CF629DF-1B62-4943-A286-E814F3B6C88B}"/>
    <dgm:cxn modelId="{A4C8B195-063C-4707-9475-668C0F801877}" srcId="{B464A4EB-6198-433D-804D-C9B450B035D7}" destId="{89C9D2AC-8EA1-4431-B1FE-463623368375}" srcOrd="3" destOrd="0" parTransId="{41A50CE8-F023-47D4-AC30-45A839544643}" sibTransId="{4041BE41-FA4D-45C4-A409-600A6772FC76}"/>
    <dgm:cxn modelId="{BBD12EE1-4599-4CF5-8366-FB63B1ACD4B5}" type="presOf" srcId="{89C9D2AC-8EA1-4431-B1FE-463623368375}" destId="{73A2F5E1-5710-48A5-86BC-6DBC55695851}" srcOrd="0" destOrd="3" presId="urn:microsoft.com/office/officeart/2005/8/layout/hList1"/>
    <dgm:cxn modelId="{807FDCE4-0506-433C-A1F0-C6DB0F649B00}" type="presOf" srcId="{B464A4EB-6198-433D-804D-C9B450B035D7}" destId="{6AA43A82-9A1B-4D54-BB62-A5483DC34E2A}" srcOrd="0" destOrd="0" presId="urn:microsoft.com/office/officeart/2005/8/layout/hList1"/>
    <dgm:cxn modelId="{F71ABCF6-B2F6-4D0A-9061-0F4F22896EC0}" srcId="{B464A4EB-6198-433D-804D-C9B450B035D7}" destId="{7E0A6D78-B46F-4F86-AA71-688B99616E16}" srcOrd="0" destOrd="0" parTransId="{317CB8AE-F5E7-45A4-A51C-56216F7EB819}" sibTransId="{FE3C5BBB-1429-4978-8C99-DD031D354369}"/>
    <dgm:cxn modelId="{7D4A42FD-94F5-4706-BEE5-05CB7AC1B352}" type="presOf" srcId="{29B14289-BD81-4AFF-B71A-889F66C091AB}" destId="{73A2F5E1-5710-48A5-86BC-6DBC55695851}" srcOrd="0" destOrd="1" presId="urn:microsoft.com/office/officeart/2005/8/layout/hList1"/>
    <dgm:cxn modelId="{3990FEB6-E38B-4277-8DE4-354DE391D423}" type="presParOf" srcId="{AC5530EF-0E0B-4413-A33D-65E86809C982}" destId="{E9B6C44D-F7B3-451D-9C19-8A50614DF0AC}" srcOrd="0" destOrd="0" presId="urn:microsoft.com/office/officeart/2005/8/layout/hList1"/>
    <dgm:cxn modelId="{44B16A64-BA0D-479D-B943-D8B52D153716}" type="presParOf" srcId="{E9B6C44D-F7B3-451D-9C19-8A50614DF0AC}" destId="{6AA43A82-9A1B-4D54-BB62-A5483DC34E2A}" srcOrd="0" destOrd="0" presId="urn:microsoft.com/office/officeart/2005/8/layout/hList1"/>
    <dgm:cxn modelId="{9B0A0014-DF38-4039-A2E5-773A8E7DAAA6}" type="presParOf" srcId="{E9B6C44D-F7B3-451D-9C19-8A50614DF0AC}" destId="{73A2F5E1-5710-48A5-86BC-6DBC5569585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F584E1-76DC-4D68-BF0F-C3FC74DCD72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DCE4339-DC3B-49ED-A23A-472AFAD9E486}">
      <dgm:prSet custT="1"/>
      <dgm:spPr>
        <a:ln>
          <a:noFill/>
        </a:ln>
      </dgm:spPr>
      <dgm:t>
        <a:bodyPr/>
        <a:lstStyle/>
        <a:p>
          <a:r>
            <a:rPr lang="en-GB" sz="3000" b="1" dirty="0">
              <a:ln>
                <a:noFill/>
              </a:ln>
              <a:effectLst/>
              <a:latin typeface="+mn-lt"/>
            </a:rPr>
            <a:t>Contributing to the general fund gives the PCC the flexibility to steward the funds where the greatest need is</a:t>
          </a:r>
          <a:endParaRPr lang="en-US" sz="3000" b="1" dirty="0">
            <a:ln>
              <a:noFill/>
            </a:ln>
            <a:effectLst/>
            <a:latin typeface="+mn-lt"/>
          </a:endParaRPr>
        </a:p>
      </dgm:t>
    </dgm:pt>
    <dgm:pt modelId="{8F4EE947-6526-435D-96E7-97F9EB38EAFC}" type="parTrans" cxnId="{05788DBF-242A-444B-8E1B-EB6FA45CF185}">
      <dgm:prSet/>
      <dgm:spPr/>
      <dgm:t>
        <a:bodyPr/>
        <a:lstStyle/>
        <a:p>
          <a:endParaRPr lang="en-US" sz="2000" b="1">
            <a:latin typeface="Century Gothic" panose="020B0502020202020204" pitchFamily="34" charset="0"/>
          </a:endParaRPr>
        </a:p>
      </dgm:t>
    </dgm:pt>
    <dgm:pt modelId="{E0B8B259-EEEE-40E8-B5EE-043B15761B8C}" type="sibTrans" cxnId="{05788DBF-242A-444B-8E1B-EB6FA45CF185}">
      <dgm:prSet/>
      <dgm:spPr/>
      <dgm:t>
        <a:bodyPr/>
        <a:lstStyle/>
        <a:p>
          <a:endParaRPr lang="en-US" sz="2000" b="1">
            <a:latin typeface="Century Gothic" panose="020B0502020202020204" pitchFamily="34" charset="0"/>
          </a:endParaRPr>
        </a:p>
      </dgm:t>
    </dgm:pt>
    <dgm:pt modelId="{E37D412F-E4B4-47A4-B6B9-3CA38CF8C359}">
      <dgm:prSet custT="1"/>
      <dgm:spPr/>
      <dgm:t>
        <a:bodyPr/>
        <a:lstStyle/>
        <a:p>
          <a:r>
            <a:rPr lang="en-GB" sz="3000" b="1" dirty="0">
              <a:ln>
                <a:noFill/>
              </a:ln>
              <a:effectLst/>
              <a:latin typeface="+mn-lt"/>
            </a:rPr>
            <a:t>Should you wish to contribute to a specific need other than the general fund, please let us know; we can provide a list of the restricted funds you could contribute to</a:t>
          </a:r>
          <a:endParaRPr lang="en-US" sz="3000" b="1" dirty="0">
            <a:ln>
              <a:noFill/>
            </a:ln>
            <a:effectLst/>
            <a:latin typeface="+mn-lt"/>
          </a:endParaRPr>
        </a:p>
      </dgm:t>
    </dgm:pt>
    <dgm:pt modelId="{878F9562-C318-4F5E-8235-D1437CBA5E5A}" type="parTrans" cxnId="{97A79256-E0BD-4F1A-B9B9-AC5964C391A1}">
      <dgm:prSet/>
      <dgm:spPr/>
      <dgm:t>
        <a:bodyPr/>
        <a:lstStyle/>
        <a:p>
          <a:endParaRPr lang="en-US" sz="2000" b="1">
            <a:latin typeface="Century Gothic" panose="020B0502020202020204" pitchFamily="34" charset="0"/>
          </a:endParaRPr>
        </a:p>
      </dgm:t>
    </dgm:pt>
    <dgm:pt modelId="{1C0241BB-3007-43BB-A5A2-5C2A1A5DCB74}" type="sibTrans" cxnId="{97A79256-E0BD-4F1A-B9B9-AC5964C391A1}">
      <dgm:prSet/>
      <dgm:spPr/>
      <dgm:t>
        <a:bodyPr/>
        <a:lstStyle/>
        <a:p>
          <a:endParaRPr lang="en-US" sz="2000" b="1">
            <a:latin typeface="Century Gothic" panose="020B0502020202020204" pitchFamily="34" charset="0"/>
          </a:endParaRPr>
        </a:p>
      </dgm:t>
    </dgm:pt>
    <dgm:pt modelId="{83506DA0-E9DB-423E-B96E-A8D1FAD5541C}">
      <dgm:prSet custT="1"/>
      <dgm:spPr/>
      <dgm:t>
        <a:bodyPr/>
        <a:lstStyle/>
        <a:p>
          <a:r>
            <a:rPr lang="en-GB" sz="3000" b="1" dirty="0">
              <a:ln>
                <a:noFill/>
              </a:ln>
              <a:effectLst/>
              <a:latin typeface="+mn-lt"/>
            </a:rPr>
            <a:t>Contributing to restricted funds means we can only spend the money based on the appeal;  i.e. any monies contributed to Hardship Fund must be spent on hardship.</a:t>
          </a:r>
          <a:endParaRPr lang="en-US" sz="3000" b="1" dirty="0">
            <a:ln>
              <a:noFill/>
            </a:ln>
            <a:effectLst/>
            <a:latin typeface="+mn-lt"/>
          </a:endParaRPr>
        </a:p>
      </dgm:t>
    </dgm:pt>
    <dgm:pt modelId="{C55232B9-2861-41AD-9633-A2A0EDDCB40E}" type="parTrans" cxnId="{F6643819-632B-40DA-B557-6250BC7BE933}">
      <dgm:prSet/>
      <dgm:spPr/>
      <dgm:t>
        <a:bodyPr/>
        <a:lstStyle/>
        <a:p>
          <a:endParaRPr lang="en-US" sz="2000" b="1">
            <a:latin typeface="Century Gothic" panose="020B0502020202020204" pitchFamily="34" charset="0"/>
          </a:endParaRPr>
        </a:p>
      </dgm:t>
    </dgm:pt>
    <dgm:pt modelId="{5A7FE532-470A-4339-A3BB-910C97EFBDB2}" type="sibTrans" cxnId="{F6643819-632B-40DA-B557-6250BC7BE933}">
      <dgm:prSet/>
      <dgm:spPr/>
      <dgm:t>
        <a:bodyPr/>
        <a:lstStyle/>
        <a:p>
          <a:endParaRPr lang="en-US" sz="2000" b="1">
            <a:latin typeface="Century Gothic" panose="020B0502020202020204" pitchFamily="34" charset="0"/>
          </a:endParaRPr>
        </a:p>
      </dgm:t>
    </dgm:pt>
    <dgm:pt modelId="{9037BB6E-30B7-4FF5-B543-BAA11C5E03B9}" type="pres">
      <dgm:prSet presAssocID="{E4F584E1-76DC-4D68-BF0F-C3FC74DCD726}" presName="root" presStyleCnt="0">
        <dgm:presLayoutVars>
          <dgm:dir/>
          <dgm:resizeHandles val="exact"/>
        </dgm:presLayoutVars>
      </dgm:prSet>
      <dgm:spPr/>
    </dgm:pt>
    <dgm:pt modelId="{0B3DAFE0-466C-41CD-A5F0-90A24D55B800}" type="pres">
      <dgm:prSet presAssocID="{0DCE4339-DC3B-49ED-A23A-472AFAD9E486}" presName="compNode" presStyleCnt="0"/>
      <dgm:spPr/>
    </dgm:pt>
    <dgm:pt modelId="{BFAA8A89-B288-459E-A4CC-039CB480DBE3}" type="pres">
      <dgm:prSet presAssocID="{0DCE4339-DC3B-49ED-A23A-472AFAD9E486}" presName="bgRect" presStyleLbl="bgShp" presStyleIdx="0" presStyleCnt="3"/>
      <dgm:spPr/>
    </dgm:pt>
    <dgm:pt modelId="{5692DD4E-389E-47C2-A9DE-E83E7BE09B14}" type="pres">
      <dgm:prSet presAssocID="{0DCE4339-DC3B-49ED-A23A-472AFAD9E48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und outline"/>
        </a:ext>
      </dgm:extLst>
    </dgm:pt>
    <dgm:pt modelId="{630A7300-650B-4797-A9E3-AFB831A7E69A}" type="pres">
      <dgm:prSet presAssocID="{0DCE4339-DC3B-49ED-A23A-472AFAD9E486}" presName="spaceRect" presStyleCnt="0"/>
      <dgm:spPr/>
    </dgm:pt>
    <dgm:pt modelId="{B9200B5F-C7B3-4A76-A7A6-7F97A678E118}" type="pres">
      <dgm:prSet presAssocID="{0DCE4339-DC3B-49ED-A23A-472AFAD9E486}" presName="parTx" presStyleLbl="revTx" presStyleIdx="0" presStyleCnt="3">
        <dgm:presLayoutVars>
          <dgm:chMax val="0"/>
          <dgm:chPref val="0"/>
        </dgm:presLayoutVars>
      </dgm:prSet>
      <dgm:spPr/>
    </dgm:pt>
    <dgm:pt modelId="{CFD7BF85-109F-4094-ADD9-2E98D3FAB54E}" type="pres">
      <dgm:prSet presAssocID="{E0B8B259-EEEE-40E8-B5EE-043B15761B8C}" presName="sibTrans" presStyleCnt="0"/>
      <dgm:spPr/>
    </dgm:pt>
    <dgm:pt modelId="{C5EA1C8C-9B59-49E2-96A2-475C3FC36FBB}" type="pres">
      <dgm:prSet presAssocID="{E37D412F-E4B4-47A4-B6B9-3CA38CF8C359}" presName="compNode" presStyleCnt="0"/>
      <dgm:spPr/>
    </dgm:pt>
    <dgm:pt modelId="{B9F0C9A9-40EE-495B-92DB-17B46D33697B}" type="pres">
      <dgm:prSet presAssocID="{E37D412F-E4B4-47A4-B6B9-3CA38CF8C359}" presName="bgRect" presStyleLbl="bgShp" presStyleIdx="1" presStyleCnt="3"/>
      <dgm:spPr/>
    </dgm:pt>
    <dgm:pt modelId="{46717F5D-E33A-42AA-ABF4-B23A071F02E3}" type="pres">
      <dgm:prSet presAssocID="{E37D412F-E4B4-47A4-B6B9-3CA38CF8C35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84CB516D-5D58-4868-8411-3522E180AC4B}" type="pres">
      <dgm:prSet presAssocID="{E37D412F-E4B4-47A4-B6B9-3CA38CF8C359}" presName="spaceRect" presStyleCnt="0"/>
      <dgm:spPr/>
    </dgm:pt>
    <dgm:pt modelId="{A61DE8D9-3EDB-43E3-AD30-7B5EDDB2224C}" type="pres">
      <dgm:prSet presAssocID="{E37D412F-E4B4-47A4-B6B9-3CA38CF8C359}" presName="parTx" presStyleLbl="revTx" presStyleIdx="1" presStyleCnt="3">
        <dgm:presLayoutVars>
          <dgm:chMax val="0"/>
          <dgm:chPref val="0"/>
        </dgm:presLayoutVars>
      </dgm:prSet>
      <dgm:spPr/>
    </dgm:pt>
    <dgm:pt modelId="{CB541A0A-D23C-4A5B-85B1-205A3F22A0E8}" type="pres">
      <dgm:prSet presAssocID="{1C0241BB-3007-43BB-A5A2-5C2A1A5DCB74}" presName="sibTrans" presStyleCnt="0"/>
      <dgm:spPr/>
    </dgm:pt>
    <dgm:pt modelId="{A6EE952A-AB22-42FE-8E32-C7D54EFFE409}" type="pres">
      <dgm:prSet presAssocID="{83506DA0-E9DB-423E-B96E-A8D1FAD5541C}" presName="compNode" presStyleCnt="0"/>
      <dgm:spPr/>
    </dgm:pt>
    <dgm:pt modelId="{921C9766-3310-4859-BA80-3035C97B8142}" type="pres">
      <dgm:prSet presAssocID="{83506DA0-E9DB-423E-B96E-A8D1FAD5541C}" presName="bgRect" presStyleLbl="bgShp" presStyleIdx="2" presStyleCnt="3"/>
      <dgm:spPr/>
    </dgm:pt>
    <dgm:pt modelId="{BE542E7E-B537-45EE-BAA2-CFA2BD00C004}" type="pres">
      <dgm:prSet presAssocID="{83506DA0-E9DB-423E-B96E-A8D1FAD5541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igraphy Pen with solid fill"/>
        </a:ext>
      </dgm:extLst>
    </dgm:pt>
    <dgm:pt modelId="{1FBF6689-E596-4500-8CD5-F3613B6AF344}" type="pres">
      <dgm:prSet presAssocID="{83506DA0-E9DB-423E-B96E-A8D1FAD5541C}" presName="spaceRect" presStyleCnt="0"/>
      <dgm:spPr/>
    </dgm:pt>
    <dgm:pt modelId="{1486E318-2FD4-48F0-AF58-910D377BA391}" type="pres">
      <dgm:prSet presAssocID="{83506DA0-E9DB-423E-B96E-A8D1FAD5541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6643819-632B-40DA-B557-6250BC7BE933}" srcId="{E4F584E1-76DC-4D68-BF0F-C3FC74DCD726}" destId="{83506DA0-E9DB-423E-B96E-A8D1FAD5541C}" srcOrd="2" destOrd="0" parTransId="{C55232B9-2861-41AD-9633-A2A0EDDCB40E}" sibTransId="{5A7FE532-470A-4339-A3BB-910C97EFBDB2}"/>
    <dgm:cxn modelId="{32700A48-BD98-4F99-AEA2-C9145E1B8E16}" type="presOf" srcId="{83506DA0-E9DB-423E-B96E-A8D1FAD5541C}" destId="{1486E318-2FD4-48F0-AF58-910D377BA391}" srcOrd="0" destOrd="0" presId="urn:microsoft.com/office/officeart/2018/2/layout/IconVerticalSolidList"/>
    <dgm:cxn modelId="{E6E7EB71-A234-41BF-87A7-572D36A910A3}" type="presOf" srcId="{E4F584E1-76DC-4D68-BF0F-C3FC74DCD726}" destId="{9037BB6E-30B7-4FF5-B543-BAA11C5E03B9}" srcOrd="0" destOrd="0" presId="urn:microsoft.com/office/officeart/2018/2/layout/IconVerticalSolidList"/>
    <dgm:cxn modelId="{97A79256-E0BD-4F1A-B9B9-AC5964C391A1}" srcId="{E4F584E1-76DC-4D68-BF0F-C3FC74DCD726}" destId="{E37D412F-E4B4-47A4-B6B9-3CA38CF8C359}" srcOrd="1" destOrd="0" parTransId="{878F9562-C318-4F5E-8235-D1437CBA5E5A}" sibTransId="{1C0241BB-3007-43BB-A5A2-5C2A1A5DCB74}"/>
    <dgm:cxn modelId="{5A3982A5-12AE-44B7-B308-1E7A3E3B4BCE}" type="presOf" srcId="{0DCE4339-DC3B-49ED-A23A-472AFAD9E486}" destId="{B9200B5F-C7B3-4A76-A7A6-7F97A678E118}" srcOrd="0" destOrd="0" presId="urn:microsoft.com/office/officeart/2018/2/layout/IconVerticalSolidList"/>
    <dgm:cxn modelId="{EDEC4CA8-FC95-4863-91D6-D3C8C9DF042D}" type="presOf" srcId="{E37D412F-E4B4-47A4-B6B9-3CA38CF8C359}" destId="{A61DE8D9-3EDB-43E3-AD30-7B5EDDB2224C}" srcOrd="0" destOrd="0" presId="urn:microsoft.com/office/officeart/2018/2/layout/IconVerticalSolidList"/>
    <dgm:cxn modelId="{05788DBF-242A-444B-8E1B-EB6FA45CF185}" srcId="{E4F584E1-76DC-4D68-BF0F-C3FC74DCD726}" destId="{0DCE4339-DC3B-49ED-A23A-472AFAD9E486}" srcOrd="0" destOrd="0" parTransId="{8F4EE947-6526-435D-96E7-97F9EB38EAFC}" sibTransId="{E0B8B259-EEEE-40E8-B5EE-043B15761B8C}"/>
    <dgm:cxn modelId="{D29BCDEE-43F4-41D7-92D5-139E63C67C98}" type="presParOf" srcId="{9037BB6E-30B7-4FF5-B543-BAA11C5E03B9}" destId="{0B3DAFE0-466C-41CD-A5F0-90A24D55B800}" srcOrd="0" destOrd="0" presId="urn:microsoft.com/office/officeart/2018/2/layout/IconVerticalSolidList"/>
    <dgm:cxn modelId="{D29D7925-26E2-4B2A-A1D3-E0C422BED17A}" type="presParOf" srcId="{0B3DAFE0-466C-41CD-A5F0-90A24D55B800}" destId="{BFAA8A89-B288-459E-A4CC-039CB480DBE3}" srcOrd="0" destOrd="0" presId="urn:microsoft.com/office/officeart/2018/2/layout/IconVerticalSolidList"/>
    <dgm:cxn modelId="{A2CC9870-5D54-43BB-95DF-084F67994AF2}" type="presParOf" srcId="{0B3DAFE0-466C-41CD-A5F0-90A24D55B800}" destId="{5692DD4E-389E-47C2-A9DE-E83E7BE09B14}" srcOrd="1" destOrd="0" presId="urn:microsoft.com/office/officeart/2018/2/layout/IconVerticalSolidList"/>
    <dgm:cxn modelId="{5C240A7C-318B-4E2E-8D6F-FC5D64CE9D22}" type="presParOf" srcId="{0B3DAFE0-466C-41CD-A5F0-90A24D55B800}" destId="{630A7300-650B-4797-A9E3-AFB831A7E69A}" srcOrd="2" destOrd="0" presId="urn:microsoft.com/office/officeart/2018/2/layout/IconVerticalSolidList"/>
    <dgm:cxn modelId="{10D92012-B1D2-471A-9EE5-E7623C2D724E}" type="presParOf" srcId="{0B3DAFE0-466C-41CD-A5F0-90A24D55B800}" destId="{B9200B5F-C7B3-4A76-A7A6-7F97A678E118}" srcOrd="3" destOrd="0" presId="urn:microsoft.com/office/officeart/2018/2/layout/IconVerticalSolidList"/>
    <dgm:cxn modelId="{0C781856-A1F9-4BC9-ACEE-4BF061480854}" type="presParOf" srcId="{9037BB6E-30B7-4FF5-B543-BAA11C5E03B9}" destId="{CFD7BF85-109F-4094-ADD9-2E98D3FAB54E}" srcOrd="1" destOrd="0" presId="urn:microsoft.com/office/officeart/2018/2/layout/IconVerticalSolidList"/>
    <dgm:cxn modelId="{8479578E-486D-4C08-A44F-9F3472454920}" type="presParOf" srcId="{9037BB6E-30B7-4FF5-B543-BAA11C5E03B9}" destId="{C5EA1C8C-9B59-49E2-96A2-475C3FC36FBB}" srcOrd="2" destOrd="0" presId="urn:microsoft.com/office/officeart/2018/2/layout/IconVerticalSolidList"/>
    <dgm:cxn modelId="{470C5D46-F947-4EC5-BE4A-BF4D344AE625}" type="presParOf" srcId="{C5EA1C8C-9B59-49E2-96A2-475C3FC36FBB}" destId="{B9F0C9A9-40EE-495B-92DB-17B46D33697B}" srcOrd="0" destOrd="0" presId="urn:microsoft.com/office/officeart/2018/2/layout/IconVerticalSolidList"/>
    <dgm:cxn modelId="{FF178933-DD56-4F06-89B1-FA2D5C08C756}" type="presParOf" srcId="{C5EA1C8C-9B59-49E2-96A2-475C3FC36FBB}" destId="{46717F5D-E33A-42AA-ABF4-B23A071F02E3}" srcOrd="1" destOrd="0" presId="urn:microsoft.com/office/officeart/2018/2/layout/IconVerticalSolidList"/>
    <dgm:cxn modelId="{E1E180C2-D1F3-4A06-9CA5-CF61894EB0F4}" type="presParOf" srcId="{C5EA1C8C-9B59-49E2-96A2-475C3FC36FBB}" destId="{84CB516D-5D58-4868-8411-3522E180AC4B}" srcOrd="2" destOrd="0" presId="urn:microsoft.com/office/officeart/2018/2/layout/IconVerticalSolidList"/>
    <dgm:cxn modelId="{61266569-3832-4C52-86FA-B81EBA670F5C}" type="presParOf" srcId="{C5EA1C8C-9B59-49E2-96A2-475C3FC36FBB}" destId="{A61DE8D9-3EDB-43E3-AD30-7B5EDDB2224C}" srcOrd="3" destOrd="0" presId="urn:microsoft.com/office/officeart/2018/2/layout/IconVerticalSolidList"/>
    <dgm:cxn modelId="{8BC1AFBC-B67F-4D61-80EB-3682F7C9D0DF}" type="presParOf" srcId="{9037BB6E-30B7-4FF5-B543-BAA11C5E03B9}" destId="{CB541A0A-D23C-4A5B-85B1-205A3F22A0E8}" srcOrd="3" destOrd="0" presId="urn:microsoft.com/office/officeart/2018/2/layout/IconVerticalSolidList"/>
    <dgm:cxn modelId="{956305E6-CA0E-4211-B19E-6A3484DE647F}" type="presParOf" srcId="{9037BB6E-30B7-4FF5-B543-BAA11C5E03B9}" destId="{A6EE952A-AB22-42FE-8E32-C7D54EFFE409}" srcOrd="4" destOrd="0" presId="urn:microsoft.com/office/officeart/2018/2/layout/IconVerticalSolidList"/>
    <dgm:cxn modelId="{6BAD17AD-F3B9-4276-9FEE-6D415E7C5B88}" type="presParOf" srcId="{A6EE952A-AB22-42FE-8E32-C7D54EFFE409}" destId="{921C9766-3310-4859-BA80-3035C97B8142}" srcOrd="0" destOrd="0" presId="urn:microsoft.com/office/officeart/2018/2/layout/IconVerticalSolidList"/>
    <dgm:cxn modelId="{AFED415E-A2C9-4D71-80D5-016D324B8945}" type="presParOf" srcId="{A6EE952A-AB22-42FE-8E32-C7D54EFFE409}" destId="{BE542E7E-B537-45EE-BAA2-CFA2BD00C004}" srcOrd="1" destOrd="0" presId="urn:microsoft.com/office/officeart/2018/2/layout/IconVerticalSolidList"/>
    <dgm:cxn modelId="{AE8A6577-BC54-42DB-B86D-6BF8B523B050}" type="presParOf" srcId="{A6EE952A-AB22-42FE-8E32-C7D54EFFE409}" destId="{1FBF6689-E596-4500-8CD5-F3613B6AF344}" srcOrd="2" destOrd="0" presId="urn:microsoft.com/office/officeart/2018/2/layout/IconVerticalSolidList"/>
    <dgm:cxn modelId="{47C0F64C-832E-40F4-9BA4-134F0DF4A653}" type="presParOf" srcId="{A6EE952A-AB22-42FE-8E32-C7D54EFFE409}" destId="{1486E318-2FD4-48F0-AF58-910D377BA39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AD0FDB-B071-48AD-9D1C-61E61F7B2386}">
      <dsp:nvSpPr>
        <dsp:cNvPr id="0" name=""/>
        <dsp:cNvSpPr/>
      </dsp:nvSpPr>
      <dsp:spPr>
        <a:xfrm>
          <a:off x="3221" y="12478"/>
          <a:ext cx="10853870" cy="1036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dirty="0">
              <a:latin typeface="+mn-lt"/>
            </a:rPr>
            <a:t>The current donations sufficiently pay for: </a:t>
          </a:r>
          <a:endParaRPr lang="en-US" sz="4000" kern="1200" dirty="0">
            <a:latin typeface="+mn-lt"/>
          </a:endParaRPr>
        </a:p>
      </dsp:txBody>
      <dsp:txXfrm>
        <a:off x="3221" y="12478"/>
        <a:ext cx="10853870" cy="1036800"/>
      </dsp:txXfrm>
    </dsp:sp>
    <dsp:sp modelId="{FC0810DD-82CC-4E97-95E3-833630E1460B}">
      <dsp:nvSpPr>
        <dsp:cNvPr id="0" name=""/>
        <dsp:cNvSpPr/>
      </dsp:nvSpPr>
      <dsp:spPr>
        <a:xfrm>
          <a:off x="10775" y="1049278"/>
          <a:ext cx="10838763" cy="39527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000" kern="1200" dirty="0">
              <a:latin typeface="Century Gothic" panose="020B0502020202020204" pitchFamily="34" charset="0"/>
            </a:rPr>
            <a:t>- </a:t>
          </a:r>
          <a:r>
            <a:rPr lang="en-GB" sz="4000" kern="1200" dirty="0">
              <a:latin typeface="+mn-lt"/>
            </a:rPr>
            <a:t>Parish Share, </a:t>
          </a:r>
          <a:endParaRPr lang="en-US" sz="4000" kern="1200" dirty="0">
            <a:latin typeface="+mn-lt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000" kern="1200" dirty="0">
              <a:latin typeface="+mn-lt"/>
            </a:rPr>
            <a:t>- Salaries </a:t>
          </a:r>
          <a:endParaRPr lang="en-US" sz="4000" kern="1200" dirty="0">
            <a:latin typeface="+mn-lt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000" kern="1200" dirty="0">
              <a:latin typeface="+mn-lt"/>
            </a:rPr>
            <a:t>- Mission Giving </a:t>
          </a:r>
          <a:endParaRPr lang="en-US" sz="4000" kern="1200" dirty="0">
            <a:latin typeface="+mn-lt"/>
          </a:endParaRP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4000" kern="1200" dirty="0">
            <a:latin typeface="Century Gothic" panose="020B0502020202020204" pitchFamily="34" charset="0"/>
          </a:endParaRPr>
        </a:p>
        <a:p>
          <a:pPr marL="285750" lvl="1" indent="-285750" algn="ctr" defTabSz="2400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5400" b="1" kern="1200" dirty="0">
              <a:latin typeface="+mn-lt"/>
            </a:rPr>
            <a:t>Praise the Lord!</a:t>
          </a:r>
          <a:endParaRPr lang="en-US" sz="5400" b="1" kern="1200" dirty="0">
            <a:latin typeface="+mn-lt"/>
          </a:endParaRPr>
        </a:p>
      </dsp:txBody>
      <dsp:txXfrm>
        <a:off x="10775" y="1049278"/>
        <a:ext cx="10838763" cy="3952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43A82-9A1B-4D54-BB62-A5483DC34E2A}">
      <dsp:nvSpPr>
        <dsp:cNvPr id="0" name=""/>
        <dsp:cNvSpPr/>
      </dsp:nvSpPr>
      <dsp:spPr>
        <a:xfrm>
          <a:off x="21516" y="-1069087"/>
          <a:ext cx="11542995" cy="2301119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178816" rIns="312928" bIns="178816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+mn-lt"/>
            </a:rPr>
            <a:t>However, we need to raise at least £31K </a:t>
          </a:r>
          <a:br>
            <a:rPr lang="en-GB" sz="4400" kern="1200" dirty="0">
              <a:latin typeface="+mn-lt"/>
            </a:rPr>
          </a:br>
          <a:r>
            <a:rPr lang="en-GB" sz="4400" kern="1200" dirty="0">
              <a:latin typeface="+mn-lt"/>
            </a:rPr>
            <a:t>over and above the regular giving </a:t>
          </a:r>
          <a:br>
            <a:rPr lang="en-GB" sz="4400" kern="1200" dirty="0">
              <a:latin typeface="+mn-lt"/>
            </a:rPr>
          </a:br>
          <a:r>
            <a:rPr lang="en-GB" sz="4400" kern="1200" dirty="0">
              <a:latin typeface="+mn-lt"/>
            </a:rPr>
            <a:t>to cover church activities e.g.  </a:t>
          </a:r>
          <a:endParaRPr lang="en-US" sz="4400" kern="1200" dirty="0">
            <a:latin typeface="+mn-lt"/>
          </a:endParaRPr>
        </a:p>
      </dsp:txBody>
      <dsp:txXfrm>
        <a:off x="21516" y="-1069087"/>
        <a:ext cx="11542995" cy="2301119"/>
      </dsp:txXfrm>
    </dsp:sp>
    <dsp:sp modelId="{73A2F5E1-5710-48A5-86BC-6DBC55695851}">
      <dsp:nvSpPr>
        <dsp:cNvPr id="0" name=""/>
        <dsp:cNvSpPr/>
      </dsp:nvSpPr>
      <dsp:spPr>
        <a:xfrm>
          <a:off x="6237" y="1057713"/>
          <a:ext cx="11573553" cy="3842999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14288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>
              <a:tab pos="5684838" algn="l"/>
            </a:tabLst>
            <a:defRPr/>
          </a:pPr>
          <a:r>
            <a:rPr lang="en-GB" sz="3600" kern="1200" dirty="0">
              <a:latin typeface="Century Gothic" panose="020B0502020202020204" pitchFamily="34" charset="0"/>
            </a:rPr>
            <a:t>- </a:t>
          </a:r>
          <a:r>
            <a:rPr lang="en-GB" sz="3600" kern="1200" dirty="0">
              <a:latin typeface="+mn-lt"/>
            </a:rPr>
            <a:t>Children &amp; Family Work	- Evangelism &amp; Social</a:t>
          </a:r>
          <a:endParaRPr lang="en-US" sz="3600" kern="1200" dirty="0">
            <a:latin typeface="+mn-lt"/>
          </a:endParaRPr>
        </a:p>
        <a:p>
          <a:pPr marL="14288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kern="1200" dirty="0">
              <a:latin typeface="+mn-lt"/>
            </a:rPr>
            <a:t>- Maintenance of WR	- Clergy Expenses</a:t>
          </a:r>
          <a:endParaRPr lang="en-US" sz="3600" kern="1200" dirty="0">
            <a:latin typeface="+mn-lt"/>
          </a:endParaRPr>
        </a:p>
        <a:p>
          <a:pPr marL="14288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kern="1200" dirty="0">
              <a:latin typeface="+mn-lt"/>
            </a:rPr>
            <a:t>- Maintenance of PA	- Shine	</a:t>
          </a:r>
          <a:endParaRPr lang="en-US" sz="3600" kern="1200" dirty="0">
            <a:latin typeface="+mn-lt"/>
          </a:endParaRPr>
        </a:p>
        <a:p>
          <a:pPr marL="14288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kern="1200" dirty="0">
              <a:latin typeface="+mn-lt"/>
            </a:rPr>
            <a:t>- Maintenance of	- Youth</a:t>
          </a:r>
          <a:endParaRPr lang="en-US" sz="3600" kern="1200" dirty="0">
            <a:latin typeface="+mn-lt"/>
          </a:endParaRPr>
        </a:p>
        <a:p>
          <a:pPr marL="14288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  <a:tabLst>
              <a:tab pos="5684838" algn="l"/>
            </a:tabLst>
          </a:pPr>
          <a:r>
            <a:rPr lang="en-GB" sz="3600" kern="1200" dirty="0">
              <a:latin typeface="+mn-lt"/>
            </a:rPr>
            <a:t>          Hardwick Park	- Training, Music / </a:t>
          </a:r>
          <a:br>
            <a:rPr lang="en-GB" sz="3600" kern="1200" dirty="0">
              <a:latin typeface="+mn-lt"/>
            </a:rPr>
          </a:br>
          <a:r>
            <a:rPr lang="en-GB" sz="3600" kern="1200" dirty="0">
              <a:latin typeface="+mn-lt"/>
            </a:rPr>
            <a:t>- Office Costs	   Worship / Flowers</a:t>
          </a:r>
          <a:endParaRPr lang="en-US" sz="3600" kern="1200" dirty="0">
            <a:latin typeface="+mn-lt"/>
          </a:endParaRPr>
        </a:p>
      </dsp:txBody>
      <dsp:txXfrm>
        <a:off x="6237" y="1057713"/>
        <a:ext cx="11573553" cy="3842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A8A89-B288-459E-A4CC-039CB480DBE3}">
      <dsp:nvSpPr>
        <dsp:cNvPr id="0" name=""/>
        <dsp:cNvSpPr/>
      </dsp:nvSpPr>
      <dsp:spPr>
        <a:xfrm>
          <a:off x="0" y="680"/>
          <a:ext cx="11582400" cy="1593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92DD4E-389E-47C2-A9DE-E83E7BE09B14}">
      <dsp:nvSpPr>
        <dsp:cNvPr id="0" name=""/>
        <dsp:cNvSpPr/>
      </dsp:nvSpPr>
      <dsp:spPr>
        <a:xfrm>
          <a:off x="482002" y="359195"/>
          <a:ext cx="876368" cy="8763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00B5F-C7B3-4A76-A7A6-7F97A678E118}">
      <dsp:nvSpPr>
        <dsp:cNvPr id="0" name=""/>
        <dsp:cNvSpPr/>
      </dsp:nvSpPr>
      <dsp:spPr>
        <a:xfrm>
          <a:off x="1840373" y="680"/>
          <a:ext cx="9742026" cy="159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35" tIns="168635" rIns="168635" bIns="168635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>
              <a:ln>
                <a:noFill/>
              </a:ln>
              <a:effectLst/>
              <a:latin typeface="+mn-lt"/>
            </a:rPr>
            <a:t>Contributing to the general fund gives the PCC the flexibility to steward the funds where the greatest need is</a:t>
          </a:r>
          <a:endParaRPr lang="en-US" sz="3000" b="1" kern="1200" dirty="0">
            <a:ln>
              <a:noFill/>
            </a:ln>
            <a:effectLst/>
            <a:latin typeface="+mn-lt"/>
          </a:endParaRPr>
        </a:p>
      </dsp:txBody>
      <dsp:txXfrm>
        <a:off x="1840373" y="680"/>
        <a:ext cx="9742026" cy="1593397"/>
      </dsp:txXfrm>
    </dsp:sp>
    <dsp:sp modelId="{B9F0C9A9-40EE-495B-92DB-17B46D33697B}">
      <dsp:nvSpPr>
        <dsp:cNvPr id="0" name=""/>
        <dsp:cNvSpPr/>
      </dsp:nvSpPr>
      <dsp:spPr>
        <a:xfrm>
          <a:off x="0" y="1992427"/>
          <a:ext cx="11582400" cy="15933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17F5D-E33A-42AA-ABF4-B23A071F02E3}">
      <dsp:nvSpPr>
        <dsp:cNvPr id="0" name=""/>
        <dsp:cNvSpPr/>
      </dsp:nvSpPr>
      <dsp:spPr>
        <a:xfrm>
          <a:off x="482002" y="2350941"/>
          <a:ext cx="876368" cy="8763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1DE8D9-3EDB-43E3-AD30-7B5EDDB2224C}">
      <dsp:nvSpPr>
        <dsp:cNvPr id="0" name=""/>
        <dsp:cNvSpPr/>
      </dsp:nvSpPr>
      <dsp:spPr>
        <a:xfrm>
          <a:off x="1840373" y="1992427"/>
          <a:ext cx="9742026" cy="159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35" tIns="168635" rIns="168635" bIns="168635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>
              <a:ln>
                <a:noFill/>
              </a:ln>
              <a:effectLst/>
              <a:latin typeface="+mn-lt"/>
            </a:rPr>
            <a:t>Should you wish to contribute to a specific need other than the general fund, please let us know; we can provide a list of the restricted funds you could contribute to</a:t>
          </a:r>
          <a:endParaRPr lang="en-US" sz="3000" b="1" kern="1200" dirty="0">
            <a:ln>
              <a:noFill/>
            </a:ln>
            <a:effectLst/>
            <a:latin typeface="+mn-lt"/>
          </a:endParaRPr>
        </a:p>
      </dsp:txBody>
      <dsp:txXfrm>
        <a:off x="1840373" y="1992427"/>
        <a:ext cx="9742026" cy="1593397"/>
      </dsp:txXfrm>
    </dsp:sp>
    <dsp:sp modelId="{921C9766-3310-4859-BA80-3035C97B8142}">
      <dsp:nvSpPr>
        <dsp:cNvPr id="0" name=""/>
        <dsp:cNvSpPr/>
      </dsp:nvSpPr>
      <dsp:spPr>
        <a:xfrm>
          <a:off x="0" y="3984173"/>
          <a:ext cx="11582400" cy="15933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42E7E-B537-45EE-BAA2-CFA2BD00C004}">
      <dsp:nvSpPr>
        <dsp:cNvPr id="0" name=""/>
        <dsp:cNvSpPr/>
      </dsp:nvSpPr>
      <dsp:spPr>
        <a:xfrm>
          <a:off x="482002" y="4342688"/>
          <a:ext cx="876368" cy="8763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6E318-2FD4-48F0-AF58-910D377BA391}">
      <dsp:nvSpPr>
        <dsp:cNvPr id="0" name=""/>
        <dsp:cNvSpPr/>
      </dsp:nvSpPr>
      <dsp:spPr>
        <a:xfrm>
          <a:off x="1840373" y="3984173"/>
          <a:ext cx="9742026" cy="1593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35" tIns="168635" rIns="168635" bIns="168635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1" kern="1200" dirty="0">
              <a:ln>
                <a:noFill/>
              </a:ln>
              <a:effectLst/>
              <a:latin typeface="+mn-lt"/>
            </a:rPr>
            <a:t>Contributing to restricted funds means we can only spend the money based on the appeal;  i.e. any monies contributed to Hardship Fund must be spent on hardship.</a:t>
          </a:r>
          <a:endParaRPr lang="en-US" sz="3000" b="1" kern="1200" dirty="0">
            <a:ln>
              <a:noFill/>
            </a:ln>
            <a:effectLst/>
            <a:latin typeface="+mn-lt"/>
          </a:endParaRPr>
        </a:p>
      </dsp:txBody>
      <dsp:txXfrm>
        <a:off x="1840373" y="3984173"/>
        <a:ext cx="9742026" cy="1593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0.2719</cdr:x>
      <cdr:y>0.3559</cdr:y>
    </cdr:from>
    <cdr:to>
      <cdr:x>0.46565</cdr:x>
      <cdr:y>0.6441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B7D5CE0-81C7-B90F-9029-2E1B8D72613E}"/>
            </a:ext>
          </a:extLst>
        </cdr:cNvPr>
        <cdr:cNvSpPr txBox="1"/>
      </cdr:nvSpPr>
      <cdr:spPr>
        <a:xfrm xmlns:a="http://schemas.openxmlformats.org/drawingml/2006/main">
          <a:off x="2859201" y="1745602"/>
          <a:ext cx="2037397" cy="1413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endParaRPr lang="en-GB" sz="1000"/>
        </a:p>
      </cdr:txBody>
    </cdr:sp>
  </cdr:relSizeAnchor>
  <cdr:relSizeAnchor xmlns:cdr="http://schemas.openxmlformats.org/drawingml/2006/chartDrawing">
    <cdr:from>
      <cdr:x>0.35807</cdr:x>
      <cdr:y>0.30006</cdr:y>
    </cdr:from>
    <cdr:to>
      <cdr:x>0.64193</cdr:x>
      <cdr:y>0.69994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67ED9706-2EFD-C678-644A-3D5FE3D8E99C}"/>
            </a:ext>
          </a:extLst>
        </cdr:cNvPr>
        <cdr:cNvSpPr txBox="1"/>
      </cdr:nvSpPr>
      <cdr:spPr>
        <a:xfrm xmlns:a="http://schemas.openxmlformats.org/drawingml/2006/main">
          <a:off x="3765322" y="1471716"/>
          <a:ext cx="2984956" cy="1961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4000" dirty="0"/>
            <a:t>2023</a:t>
          </a:r>
        </a:p>
        <a:p xmlns:a="http://schemas.openxmlformats.org/drawingml/2006/main">
          <a:pPr algn="ctr"/>
          <a:r>
            <a:rPr lang="en-GB" sz="4000" dirty="0"/>
            <a:t> Income </a:t>
          </a:r>
        </a:p>
        <a:p xmlns:a="http://schemas.openxmlformats.org/drawingml/2006/main">
          <a:pPr algn="ctr"/>
          <a:r>
            <a:rPr lang="en-GB" sz="4000" dirty="0"/>
            <a:t>£140K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0.38019</cdr:x>
      <cdr:y>0.33308</cdr:y>
    </cdr:from>
    <cdr:to>
      <cdr:x>0.61981</cdr:x>
      <cdr:y>0.66692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B7D5CE0-81C7-B90F-9029-2E1B8D72613E}"/>
            </a:ext>
          </a:extLst>
        </cdr:cNvPr>
        <cdr:cNvSpPr txBox="1"/>
      </cdr:nvSpPr>
      <cdr:spPr>
        <a:xfrm xmlns:a="http://schemas.openxmlformats.org/drawingml/2006/main">
          <a:off x="4147559" y="1942190"/>
          <a:ext cx="2614182" cy="19466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GB" sz="3600" dirty="0"/>
            <a:t>2023</a:t>
          </a:r>
        </a:p>
        <a:p xmlns:a="http://schemas.openxmlformats.org/drawingml/2006/main">
          <a:pPr algn="ctr"/>
          <a:r>
            <a:rPr lang="en-GB" sz="3600" dirty="0"/>
            <a:t>Expenditure</a:t>
          </a:r>
        </a:p>
        <a:p xmlns:a="http://schemas.openxmlformats.org/drawingml/2006/main">
          <a:pPr algn="ctr"/>
          <a:r>
            <a:rPr lang="en-GB" sz="3600" dirty="0"/>
            <a:t>£149k</a:t>
          </a:r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0T13:56:42.1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67 1541 24575,'56'44'0,"-7"-6"0,19 26 0,164 169 0,-172-179 0,-47-44 0,0 1 0,19 21 0,-32-31 0,1-1 0,-1 1 0,0 0 0,1-1 0,-1 1 0,0-1 0,1 1 0,-1-1 0,1 1 0,-1-1 0,1 0 0,-1 1 0,1-1 0,-1 0 0,1 1 0,-1-1 0,1 0 0,0 1 0,-1-1 0,1 0 0,0 0 0,-1 0 0,1 0 0,-1 0 0,1 0 0,0 0 0,-1 0 0,1 0 0,0 0 0,-1 0 0,1 0 0,0 0 0,-1 0 0,1 0 0,-1-1 0,1 1 0,1-1 0,-1-1 0,1 0 0,-1 0 0,1 0 0,-1 0 0,0 0 0,1 0 0,-1 0 0,0-1 0,-1 1 0,2-5 0,12-77 0,-13 74 0,8-69 0,19-115 0,-26 182 0,2-1 0,-2 0 0,0-1 0,1-26 0,-3 38 0,0-1 0,0 0 0,0 0 0,-1 0 0,1 0 0,-1 0 0,0 1 0,0-1 0,0 0 0,0 1 0,0-1 0,-1 0 0,1 1 0,-1 0 0,0-1 0,1 1 0,-1 0 0,0 0 0,0 0 0,-1 0 0,1 0 0,0 0 0,-1 1 0,-2-2 0,-5-1 0,-1 0 0,1 1 0,0 0 0,-1 1 0,0 1 0,1 0 0,-1 0 0,0 1 0,0 0 0,-20 3 0,-14 5 0,-58 17 0,16-4 0,35-14 0,-101 2 0,75-7 0,257-3 0,-105 3 0,0-4 0,91-13 0,-97 3 0,-2-2 0,105-38 0,-154 46 0,-1 1 0,1 0 0,1 2 0,-1 0 0,0 0 0,1 2 0,-1 0 0,1 1 0,18 2 0,-35-2 0,-1 1 0,1-1 0,-1 0 0,0 0 0,1 0 0,-1 1 0,1-1 0,-1 0 0,0 0 0,1 1 0,-1-1 0,0 0 0,1 1 0,-1-1 0,0 1 0,1-1 0,-1 0 0,0 1 0,0-1 0,1 1 0,-1-1 0,0 1 0,0-1 0,0 1 0,0-1 0,0 0 0,0 1 0,1-1 0,-1 1 0,0-1 0,-1 1 0,1-1 0,0 1 0,0-1 0,0 1 0,0-1 0,0 1 0,0-1 0,0 1 0,-1-1 0,1 0 0,0 1 0,0-1 0,-1 1 0,1-1 0,0 0 0,-1 1 0,1-1 0,0 0 0,-1 1 0,0 0 0,-20 24 0,19-23 0,-172 150 0,115-103 0,-120 86 0,59-50 0,119-84 0,-1 0 0,1 0 0,0 0 0,0-1 0,0 1 0,0 0 0,-1-1 0,1 1 0,0-1 0,-1 1 0,1-1 0,0 0 0,-1 0 0,1 0 0,0 1 0,-1-1 0,1 0 0,-1-1 0,1 1 0,0 0 0,-1 0 0,1-1 0,0 1 0,-3-1 0,2-1 0,1 1 0,-1-1 0,1 1 0,-1-1 0,1 1 0,0-1 0,0 0 0,-1 0 0,1 0 0,1 0 0,-1 0 0,0 0 0,0 0 0,0-3 0,-2-10 0,1 0 0,0-1 0,1-24 0,1 30 0,2-332 0,1 99 0,0 198 0,2-1 0,2 1 0,2 0 0,26-75 0,-20 73 0,-2-1 0,-1-1 0,7-85 0,-19-312 0,-2 284 0,0 456 0,5 318 0,5-531 0,24 116 0,-17-122 0,10 150 0,-25-162-30,-1-36-415,1 1 0,7 49 0,1-44-6381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EC8DD-73BA-48AD-B745-1F7807C7F692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B9F0A-1B01-449D-AADF-207D67D20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7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Overall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9FA302-D078-41A5-A612-9E40F567B6B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103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Breakdown by income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9FA302-D078-41A5-A612-9E40F567B6B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528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Breakdown by Expenditure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9FA302-D078-41A5-A612-9E40F567B6B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747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9FA302-D078-41A5-A612-9E40F567B6B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6573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need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9FA302-D078-41A5-A612-9E40F567B6B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592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0C34E-B01E-CA6B-ADCA-9FA40DD00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C3C596-DB5E-5BAF-13B9-7654D5C41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5BE87-0DF2-A44F-AB35-B1842774D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E63C7-3171-D2F7-864C-0A7F634A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0B18F-707A-FDE5-AAF6-C5A36F87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8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850B9-C309-818E-0D01-0B5645C9F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ED245-BAE6-B813-4E9E-C8E7F764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371B7-4F95-0225-7F48-B6C2EF99E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38170-0AF3-D6C9-D70E-9D9450D2C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6D366-BD30-32EF-3769-184684D4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571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99CB8F-A7D7-2DAA-3175-5B98D9EE8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03258-3590-2577-91A1-6E2CA57EC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F93F2-C689-002E-E12F-03E39C7D3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9C593-5B09-D85F-B2DD-140AC99A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908C6-67F8-FCBD-5F3E-DF92399E3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0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FAA94-4BA9-3247-86EC-8E1D4197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348CC-9ECC-321E-3CC4-B7B220D49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72D8A-8BE2-66BF-251D-B49918469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E750A-49F0-4629-A74E-D1696EF6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0E0A3-5507-7BA0-6A63-DF11A5EA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97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FE5CF-5F48-46F3-129D-018D1430E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238E7-B3D7-DE8B-2241-CE0852D00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0C441-93DB-E8CD-DDEB-92EA5B6F3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724FC-272D-A4E4-002C-A301BD54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5AC93-88ED-F410-E559-8C9D9600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85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BAD2-1094-FD06-E94C-203773FF3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0CF48-2FFE-8FA9-6D4A-DD1881DFF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A7CC9-3505-F21D-BCC4-ECC8F9C6E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3D276-69AD-52D6-F43A-D6790C10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17C08-A53C-C2EF-F228-AADF7DBF7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6B036-69CF-88CA-5B81-77725AD1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2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16921-1D7F-0681-D519-975651AA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E7DF9-95AA-BD72-C9EE-4965556AE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3898C-D4F5-5501-C0B7-C5CD81469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BBF5EC-9B9B-15DD-4804-36119C439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B2665-D413-6AE2-C7E0-8D980B55A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94869-07F3-CE84-60D4-82970BE4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004DC-7794-51D3-79B4-6F16DB778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ECC6D3-55B8-F935-FD0A-C7A1700B8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53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1500F-16B8-D628-E811-D7F89DBA4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168ED9-A706-A756-407D-3DA38E9D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6F487B-31F8-DA20-83BC-B29F9668F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283D6-2FE2-B4AD-7E38-E1FAC3D8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934F34-DDCB-BFC8-524B-92B22C8F4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DACF7-4D64-8C77-965F-BE7FE93C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9DC7F-70EF-A04E-9F2D-F8AA13E0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31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CA9B9-CCDF-3A56-624C-0915C5002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170D0-E2DC-064E-8FD3-30C97D5AF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2E5BA-385D-609B-1E71-FCB473F42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93BA-73BA-B8B7-7787-0FBBFD146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B2064-81EA-AD65-6F56-AF7F37AD4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D037C-A378-CC6D-0F1C-35FF62B0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3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93588-D7C7-83A2-FE62-42D4F8273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D37F1B-240C-6700-95D1-7911D9491E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E6E3D-99E9-4172-19B3-BAED83833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B1525B-B954-BFD4-32A4-6CB968DF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C2892-364B-5B43-97D8-1FA4C9A10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2BFD9-BD46-7164-48D4-29B35BFE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3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4E7F24-EC64-BDF4-9DF5-D51A2693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E670E-1908-C232-C5FE-F88AB7DF9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C0A13-969B-8A98-19C2-D9B194858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FF612-CD99-48D4-9962-C9CF718170AD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1FF65-89C7-2384-5DDD-C35A6D983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33555-A583-EF46-55B6-3856F2BA9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7302F-E154-4FC8-80A9-184F9778A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0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Freeform: Shape 34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7" name="Freeform: Shape 36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5410F6-248D-AC3B-A139-B5FE099AC0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7200" dirty="0"/>
              <a:t>St. Pauls Banbury </a:t>
            </a:r>
            <a:br>
              <a:rPr lang="en-GB" sz="7200" dirty="0"/>
            </a:br>
            <a:r>
              <a:rPr lang="en-GB" sz="7200" dirty="0"/>
              <a:t>Gift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DC076-F60B-B709-E7ED-D5F550CEE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GB" sz="2800" dirty="0"/>
              <a:t>2024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49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Frangipani flower">
            <a:extLst>
              <a:ext uri="{FF2B5EF4-FFF2-40B4-BE49-F238E27FC236}">
                <a16:creationId xmlns:a16="http://schemas.microsoft.com/office/drawing/2014/main" id="{4EF5185F-DEAC-249C-0ABC-80C4CB6D19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20" r="11546" b="-2"/>
          <a:stretch/>
        </p:blipFill>
        <p:spPr>
          <a:xfrm>
            <a:off x="-1" y="-2"/>
            <a:ext cx="6096001" cy="68580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4C240-D1E0-1071-BC0C-8D565FC99C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-1"/>
            <a:ext cx="6096000" cy="6857999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 algn="ctr">
              <a:buNone/>
            </a:pPr>
            <a:endParaRPr lang="en-US" sz="4800" b="1" dirty="0"/>
          </a:p>
          <a:p>
            <a:pPr marL="0" indent="0" algn="ctr">
              <a:buNone/>
            </a:pPr>
            <a:r>
              <a:rPr lang="en-US" sz="4800" b="1" dirty="0"/>
              <a:t>Praise God for:</a:t>
            </a:r>
          </a:p>
          <a:p>
            <a:endParaRPr lang="en-US" sz="4000" dirty="0"/>
          </a:p>
          <a:p>
            <a:r>
              <a:rPr lang="en-US" sz="4000" dirty="0"/>
              <a:t>Generous giving towards the Associate Minister Fund from the church family and mission partners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PCC faithfulness in stewarding the resources the Lord has provided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359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A33F1-C6DC-781C-E104-A9B7E7D56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882" y="168870"/>
            <a:ext cx="10956235" cy="860695"/>
          </a:xfrm>
        </p:spPr>
        <p:txBody>
          <a:bodyPr/>
          <a:lstStyle/>
          <a:p>
            <a:r>
              <a:rPr lang="en-GB" dirty="0">
                <a:latin typeface="+mn-lt"/>
              </a:rPr>
              <a:t>St. Pauls Income vs Expenditure in £’000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3D5EF3F-8D18-9EA6-D0AE-AE7F63B10079}"/>
                  </a:ext>
                </a:extLst>
              </p14:cNvPr>
              <p14:cNvContentPartPr/>
              <p14:nvPr/>
            </p14:nvContentPartPr>
            <p14:xfrm>
              <a:off x="8850268" y="2363327"/>
              <a:ext cx="358920" cy="7333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3D5EF3F-8D18-9EA6-D0AE-AE7F63B100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41277" y="2354327"/>
                <a:ext cx="376542" cy="75096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Oval 6">
            <a:extLst>
              <a:ext uri="{FF2B5EF4-FFF2-40B4-BE49-F238E27FC236}">
                <a16:creationId xmlns:a16="http://schemas.microsoft.com/office/drawing/2014/main" id="{987D54DE-D5DC-9811-832F-F23D8F057C80}"/>
              </a:ext>
            </a:extLst>
          </p:cNvPr>
          <p:cNvSpPr/>
          <p:nvPr/>
        </p:nvSpPr>
        <p:spPr>
          <a:xfrm>
            <a:off x="7818784" y="1033668"/>
            <a:ext cx="2425148" cy="1331013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10K deficit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194D5531-2E3C-4EB4-BB55-9F9E2D24B4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730718"/>
          <a:ext cx="10515600" cy="4802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8527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98AC2-9578-F7D3-3836-77C278D4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2023 Income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E3D887-21EA-D54E-CEFF-C6DDCB2EFB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25217"/>
          <a:ext cx="10515600" cy="4904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948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CC818-546A-E273-2542-9D9874912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81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2023 Expenditure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94B60C-93B0-4AB7-9670-CC1F66963F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2514" y="1026942"/>
          <a:ext cx="10987315" cy="5831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2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DE4C0F-CDD4-8E89-495C-F237A6B8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359"/>
            <a:ext cx="10515600" cy="720069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latin typeface="+mn-lt"/>
              </a:rPr>
              <a:t>The Need – Close the General Fund Gap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EEBF35E-A1A0-1BD8-909D-8619E08542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166787"/>
          <a:ext cx="10860314" cy="5014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5368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E4C0F-CDD4-8E89-495C-F237A6B8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789"/>
            <a:ext cx="10515600" cy="72006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latin typeface="+mn-lt"/>
              </a:rPr>
              <a:t>The Need – Close the General Fund Gap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EEBF35E-A1A0-1BD8-909D-8619E08542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2986" y="1872344"/>
          <a:ext cx="11586028" cy="4005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B8A2866-EAB1-62D6-52FC-F1CEB123969A}"/>
              </a:ext>
            </a:extLst>
          </p:cNvPr>
          <p:cNvCxnSpPr/>
          <p:nvPr/>
        </p:nvCxnSpPr>
        <p:spPr>
          <a:xfrm>
            <a:off x="6008916" y="2960914"/>
            <a:ext cx="0" cy="36140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172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0E420F-DADC-1DB3-CB98-BB3FAAFC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767684"/>
          </a:xfrm>
        </p:spPr>
        <p:txBody>
          <a:bodyPr anchor="b">
            <a:normAutofit/>
          </a:bodyPr>
          <a:lstStyle/>
          <a:p>
            <a:r>
              <a:rPr lang="en-GB" b="1" dirty="0"/>
              <a:t>The need continued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D296294-B4A5-3ED5-7F51-592D4244CE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1023716"/>
          <a:ext cx="11582400" cy="5578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14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D887EB-5AA0-4B57-D656-2A8A50090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95A6E-71D5-4665-D7AA-44544AA07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5143"/>
            <a:ext cx="6089173" cy="671285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t" anchorCtr="0">
            <a:normAutofit lnSpcReduction="10000"/>
          </a:bodyPr>
          <a:lstStyle/>
          <a:p>
            <a:pPr marL="0" indent="0" algn="ctr">
              <a:buNone/>
            </a:pPr>
            <a:r>
              <a:rPr lang="en-GB" sz="4400" b="1" dirty="0"/>
              <a:t>How to pray</a:t>
            </a:r>
          </a:p>
          <a:p>
            <a:pPr marL="0" indent="0" algn="ctr">
              <a:buNone/>
            </a:pPr>
            <a:endParaRPr lang="en-GB" sz="1100" dirty="0"/>
          </a:p>
          <a:p>
            <a:r>
              <a:rPr lang="en-GB" sz="3600" dirty="0"/>
              <a:t>Pray for the PCC as they steward the resources the Lord has given us </a:t>
            </a:r>
          </a:p>
          <a:p>
            <a:r>
              <a:rPr lang="en-GB" sz="3600" dirty="0"/>
              <a:t>Pray that we close the General Fund gap</a:t>
            </a:r>
          </a:p>
          <a:p>
            <a:r>
              <a:rPr lang="en-GB" sz="3600" dirty="0"/>
              <a:t>Pray for </a:t>
            </a:r>
            <a:r>
              <a:rPr lang="en-GB" sz="3600"/>
              <a:t>church members </a:t>
            </a:r>
            <a:r>
              <a:rPr lang="en-GB" sz="3600" dirty="0"/>
              <a:t>facing financial hardship given tough economic climate</a:t>
            </a:r>
          </a:p>
          <a:p>
            <a:r>
              <a:rPr lang="en-GB" sz="3600" dirty="0"/>
              <a:t>Pray that in all our financial dealings we will honour and glorify the Lord. </a:t>
            </a:r>
          </a:p>
        </p:txBody>
      </p:sp>
      <p:pic>
        <p:nvPicPr>
          <p:cNvPr id="29" name="Picture 28" descr="Golden wheat against sky">
            <a:extLst>
              <a:ext uri="{FF2B5EF4-FFF2-40B4-BE49-F238E27FC236}">
                <a16:creationId xmlns:a16="http://schemas.microsoft.com/office/drawing/2014/main" id="{62E92DBB-7D20-5D57-A632-804B777ECC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60" r="25939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40959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1E9492A476904D96C40F18696266B3" ma:contentTypeVersion="12" ma:contentTypeDescription="Create a new document." ma:contentTypeScope="" ma:versionID="5f9c66ff1da5d2bec6531657b7e61ccc">
  <xsd:schema xmlns:xsd="http://www.w3.org/2001/XMLSchema" xmlns:xs="http://www.w3.org/2001/XMLSchema" xmlns:p="http://schemas.microsoft.com/office/2006/metadata/properties" xmlns:ns2="1aa8366c-09a3-42c2-9e9b-30c53670a2d8" xmlns:ns3="2de279ca-2997-4a1f-85fb-de91cf7160de" targetNamespace="http://schemas.microsoft.com/office/2006/metadata/properties" ma:root="true" ma:fieldsID="29b7310bf4542c37eada365a6109ea29" ns2:_="" ns3:_="">
    <xsd:import namespace="1aa8366c-09a3-42c2-9e9b-30c53670a2d8"/>
    <xsd:import namespace="2de279ca-2997-4a1f-85fb-de91cf7160d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8366c-09a3-42c2-9e9b-30c53670a2d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5c91640d-ee87-48aa-a01c-a7fddd8fcf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e279ca-2997-4a1f-85fb-de91cf7160de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17686002-04d8-402a-962e-d85fdb79ba4b}" ma:internalName="TaxCatchAll" ma:showField="CatchAllData" ma:web="2de279ca-2997-4a1f-85fb-de91cf7160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AB5E91-B413-47F6-88DF-040CE1020209}"/>
</file>

<file path=customXml/itemProps2.xml><?xml version="1.0" encoding="utf-8"?>
<ds:datastoreItem xmlns:ds="http://schemas.openxmlformats.org/officeDocument/2006/customXml" ds:itemID="{8A12917E-04E0-43DC-B9CD-64456B2AA4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Widescreen</PresentationFormat>
  <Paragraphs>55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Century Gothic</vt:lpstr>
      <vt:lpstr>4_Office Theme</vt:lpstr>
      <vt:lpstr>St. Pauls Banbury  Gift Day</vt:lpstr>
      <vt:lpstr>PowerPoint Presentation</vt:lpstr>
      <vt:lpstr>St. Pauls Income vs Expenditure in £’000</vt:lpstr>
      <vt:lpstr>2023 Income</vt:lpstr>
      <vt:lpstr>2023 Expenditure</vt:lpstr>
      <vt:lpstr>The Need – Close the General Fund Gap</vt:lpstr>
      <vt:lpstr>The Need – Close the General Fund Gap</vt:lpstr>
      <vt:lpstr>The need continued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Pauls Banbury  Gift Day</dc:title>
  <dc:creator>Dan McGowan</dc:creator>
  <cp:lastModifiedBy>Dan McGowan</cp:lastModifiedBy>
  <cp:revision>1</cp:revision>
  <dcterms:created xsi:type="dcterms:W3CDTF">2024-03-18T19:20:28Z</dcterms:created>
  <dcterms:modified xsi:type="dcterms:W3CDTF">2024-03-18T19:22:09Z</dcterms:modified>
</cp:coreProperties>
</file>