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7" d="100"/>
          <a:sy n="67" d="100"/>
        </p:scale>
        <p:origin x="128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Moir" userId="40b21366-c524-43b2-8fdf-eb62b0a4984e" providerId="ADAL" clId="{10845D0E-38BE-43A7-9795-5C5220A2F01D}"/>
    <pc:docChg chg="modSld">
      <pc:chgData name="Michael Moir" userId="40b21366-c524-43b2-8fdf-eb62b0a4984e" providerId="ADAL" clId="{10845D0E-38BE-43A7-9795-5C5220A2F01D}" dt="2023-04-01T12:00:52.866" v="82" actId="20577"/>
      <pc:docMkLst>
        <pc:docMk/>
      </pc:docMkLst>
      <pc:sldChg chg="modSp mod">
        <pc:chgData name="Michael Moir" userId="40b21366-c524-43b2-8fdf-eb62b0a4984e" providerId="ADAL" clId="{10845D0E-38BE-43A7-9795-5C5220A2F01D}" dt="2023-04-01T12:00:52.866" v="82" actId="20577"/>
        <pc:sldMkLst>
          <pc:docMk/>
          <pc:sldMk cId="3817708181" sldId="262"/>
        </pc:sldMkLst>
        <pc:spChg chg="mod">
          <ac:chgData name="Michael Moir" userId="40b21366-c524-43b2-8fdf-eb62b0a4984e" providerId="ADAL" clId="{10845D0E-38BE-43A7-9795-5C5220A2F01D}" dt="2023-04-01T12:00:52.866" v="82" actId="20577"/>
          <ac:spMkLst>
            <pc:docMk/>
            <pc:sldMk cId="3817708181" sldId="262"/>
            <ac:spMk id="3" creationId="{42D0AA5F-1802-EE74-FBC6-E0CFCDA4CC6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5417C-6478-45B5-B158-FC6D1562C66B}" type="datetimeFigureOut">
              <a:rPr lang="en-GB" smtClean="0"/>
              <a:t>01/04/2023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802B3-1DF2-4FCF-AB13-6DE50D5FE8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3217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5417C-6478-45B5-B158-FC6D1562C66B}" type="datetimeFigureOut">
              <a:rPr lang="en-GB" smtClean="0"/>
              <a:t>01/04/2023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802B3-1DF2-4FCF-AB13-6DE50D5FE8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8597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5417C-6478-45B5-B158-FC6D1562C66B}" type="datetimeFigureOut">
              <a:rPr lang="en-GB" smtClean="0"/>
              <a:t>01/04/2023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802B3-1DF2-4FCF-AB13-6DE50D5FE8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6196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5417C-6478-45B5-B158-FC6D1562C66B}" type="datetimeFigureOut">
              <a:rPr lang="en-GB" smtClean="0"/>
              <a:t>01/04/2023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802B3-1DF2-4FCF-AB13-6DE50D5FE8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0172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5417C-6478-45B5-B158-FC6D1562C66B}" type="datetimeFigureOut">
              <a:rPr lang="en-GB" smtClean="0"/>
              <a:t>01/04/2023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802B3-1DF2-4FCF-AB13-6DE50D5FE8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9646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5417C-6478-45B5-B158-FC6D1562C66B}" type="datetimeFigureOut">
              <a:rPr lang="en-GB" smtClean="0"/>
              <a:t>01/04/2023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802B3-1DF2-4FCF-AB13-6DE50D5FE8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338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5417C-6478-45B5-B158-FC6D1562C66B}" type="datetimeFigureOut">
              <a:rPr lang="en-GB" smtClean="0"/>
              <a:t>01/04/2023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802B3-1DF2-4FCF-AB13-6DE50D5FE8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5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5417C-6478-45B5-B158-FC6D1562C66B}" type="datetimeFigureOut">
              <a:rPr lang="en-GB" smtClean="0"/>
              <a:t>01/04/2023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802B3-1DF2-4FCF-AB13-6DE50D5FE8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506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5417C-6478-45B5-B158-FC6D1562C66B}" type="datetimeFigureOut">
              <a:rPr lang="en-GB" smtClean="0"/>
              <a:t>01/04/2023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802B3-1DF2-4FCF-AB13-6DE50D5FE8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7519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5417C-6478-45B5-B158-FC6D1562C66B}" type="datetimeFigureOut">
              <a:rPr lang="en-GB" smtClean="0"/>
              <a:t>01/04/2023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802B3-1DF2-4FCF-AB13-6DE50D5FE8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717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5417C-6478-45B5-B158-FC6D1562C66B}" type="datetimeFigureOut">
              <a:rPr lang="en-GB" smtClean="0"/>
              <a:t>01/04/2023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802B3-1DF2-4FCF-AB13-6DE50D5FE8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6184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5417C-6478-45B5-B158-FC6D1562C66B}" type="datetimeFigureOut">
              <a:rPr lang="en-GB" smtClean="0"/>
              <a:t>01/04/2023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802B3-1DF2-4FCF-AB13-6DE50D5FE8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3769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E84E1-0689-9509-5084-1776A552FF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6225" y="276226"/>
            <a:ext cx="8591550" cy="6296024"/>
          </a:xfrm>
        </p:spPr>
        <p:txBody>
          <a:bodyPr anchor="t">
            <a:normAutofit/>
          </a:bodyPr>
          <a:lstStyle/>
          <a:p>
            <a:r>
              <a:rPr lang="en-GB" b="1"/>
              <a:t>Buildings update</a:t>
            </a:r>
            <a:br>
              <a:rPr lang="en-GB" b="1" dirty="0"/>
            </a:br>
            <a:br>
              <a:rPr lang="en-GB" b="1" dirty="0"/>
            </a:br>
            <a:r>
              <a:rPr lang="en-GB" b="1" dirty="0"/>
              <a:t>St Paul’s PCC</a:t>
            </a:r>
            <a:br>
              <a:rPr lang="en-GB" b="1" dirty="0"/>
            </a:br>
            <a:br>
              <a:rPr lang="en-GB" b="1" dirty="0"/>
            </a:br>
            <a:r>
              <a:rPr lang="en-GB" sz="4900" i="1" dirty="0"/>
              <a:t>sub-Committee</a:t>
            </a:r>
            <a:br>
              <a:rPr lang="en-GB" b="1" dirty="0"/>
            </a:br>
            <a:r>
              <a:rPr lang="en-GB" b="1" dirty="0"/>
              <a:t>Next Steps Team</a:t>
            </a:r>
          </a:p>
        </p:txBody>
      </p:sp>
    </p:spTree>
    <p:extLst>
      <p:ext uri="{BB962C8B-B14F-4D97-AF65-F5344CB8AC3E}">
        <p14:creationId xmlns:p14="http://schemas.microsoft.com/office/powerpoint/2010/main" val="4079171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0EC21D-2F2A-D1B7-468E-79CE765B45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79"/>
          <a:stretch/>
        </p:blipFill>
        <p:spPr>
          <a:xfrm>
            <a:off x="28575" y="0"/>
            <a:ext cx="4791075" cy="61817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A29AFC3-AA2C-E595-A12E-CD49D2EB56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8090" y="676276"/>
            <a:ext cx="4665910" cy="44005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674CD3-5113-3CE2-980B-349698E8D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1990" y="5854702"/>
            <a:ext cx="5752010" cy="901699"/>
          </a:xfrm>
          <a:ln w="28575">
            <a:solidFill>
              <a:srgbClr val="0070C0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en-GB" i="1" dirty="0"/>
              <a:t>WR Quinquennial Inspection - Nov 2021</a:t>
            </a:r>
          </a:p>
          <a:p>
            <a:r>
              <a:rPr lang="en-GB" i="1" dirty="0"/>
              <a:t>PA Condition Report - Feb 2022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18B3DE-8D93-7899-7356-40BCBA08A8E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750"/>
          <a:stretch/>
        </p:blipFill>
        <p:spPr>
          <a:xfrm>
            <a:off x="195262" y="6096001"/>
            <a:ext cx="3049091" cy="390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874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2159FD-1237-1DF6-662C-FD0EA71DF2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2429190" cy="31579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D9265D-F166-FA22-28A1-FB4E8673CC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0883" y="4163992"/>
            <a:ext cx="2085474" cy="27241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4ED1423-7A74-4E55-06EB-993E467D9F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141979"/>
            <a:ext cx="2464009" cy="18634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F940D3C-6E45-BA5F-E081-190BC1A742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9190" y="3059091"/>
            <a:ext cx="2921693" cy="38290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2C4FB7F-C071-5FCC-50C7-BCF3255E85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5899" y="-10403"/>
            <a:ext cx="2383102" cy="318739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5F42430-AD8E-A299-09B4-40D9D587F4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9001" y="2056973"/>
            <a:ext cx="1868475" cy="25070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E8A44C1-99EC-C0C8-E0B2-58CDF4ADD2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77425" y="4761"/>
            <a:ext cx="2372967" cy="310991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F3D6CE5-CB5B-FE76-62EA-4E50F1755EB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25812" y="-1"/>
            <a:ext cx="1918188" cy="251022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ABCAAAD-CD0D-999C-5E13-FDE1E1E5934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5011735"/>
            <a:ext cx="2456471" cy="184626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F01312D-2CBF-C7AC-20CF-D865ECB6022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54677" y="4516416"/>
            <a:ext cx="1789323" cy="234158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F54EE2EB-05D4-F686-0404-D377F19CFEF9}"/>
              </a:ext>
            </a:extLst>
          </p:cNvPr>
          <p:cNvSpPr txBox="1"/>
          <p:nvPr/>
        </p:nvSpPr>
        <p:spPr>
          <a:xfrm>
            <a:off x="5533629" y="3252965"/>
            <a:ext cx="16383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i="1" dirty="0"/>
              <a:t>WR</a:t>
            </a:r>
            <a:endParaRPr lang="en-GB" b="1" i="1" dirty="0"/>
          </a:p>
        </p:txBody>
      </p:sp>
    </p:spTree>
    <p:extLst>
      <p:ext uri="{BB962C8B-B14F-4D97-AF65-F5344CB8AC3E}">
        <p14:creationId xmlns:p14="http://schemas.microsoft.com/office/powerpoint/2010/main" val="3473291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D22FED-840F-1E03-504E-9AB69BF32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25" y="158749"/>
            <a:ext cx="8820150" cy="66992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600" u="sng" dirty="0"/>
              <a:t>Warwick Road works so far:</a:t>
            </a:r>
            <a:r>
              <a:rPr lang="en-GB" sz="2600" dirty="0"/>
              <a:t>	</a:t>
            </a:r>
            <a:r>
              <a:rPr lang="en-GB" sz="2600" i="1" dirty="0"/>
              <a:t>1853 - Office &amp; Hall additions</a:t>
            </a:r>
            <a:endParaRPr lang="en-GB" sz="2600" i="1" u="sng" dirty="0"/>
          </a:p>
          <a:p>
            <a:r>
              <a:rPr lang="en-GB" sz="2600" dirty="0"/>
              <a:t>Replaced 3 heaters, safety glass in door, cleared gutters, electrical safety, LED light bulbs, Audio/visual upgrade, Hall asbestos removed, some flood damage</a:t>
            </a:r>
          </a:p>
          <a:p>
            <a:r>
              <a:rPr lang="en-GB" sz="2600" dirty="0"/>
              <a:t>Inspection reports of structural issues (including high level), drainage and stained glass</a:t>
            </a:r>
          </a:p>
          <a:p>
            <a:r>
              <a:rPr lang="en-GB" sz="2600" dirty="0"/>
              <a:t>Appointment of Church Architect – Caroline Edwards</a:t>
            </a:r>
          </a:p>
          <a:p>
            <a:pPr marL="0" indent="0">
              <a:buNone/>
            </a:pPr>
            <a:r>
              <a:rPr lang="en-GB" sz="2600" u="sng" dirty="0"/>
              <a:t>Warwick Road works to do:</a:t>
            </a:r>
          </a:p>
          <a:p>
            <a:r>
              <a:rPr lang="en-GB" sz="2600" dirty="0"/>
              <a:t>Completely new drainage system underground (by Oct’23)</a:t>
            </a:r>
          </a:p>
          <a:p>
            <a:r>
              <a:rPr lang="en-GB" sz="2600" dirty="0"/>
              <a:t>Roof repairs and resizing of guttering / rainwater goods</a:t>
            </a:r>
          </a:p>
          <a:p>
            <a:r>
              <a:rPr lang="en-GB" sz="2600" dirty="0"/>
              <a:t>North wall structural repairs – roof spread, retaining wall plate and rafters</a:t>
            </a:r>
          </a:p>
          <a:p>
            <a:r>
              <a:rPr lang="en-GB" sz="2600" dirty="0"/>
              <a:t>External: damp, dressed Hornton stone &amp; bellcote repairs</a:t>
            </a:r>
          </a:p>
          <a:p>
            <a:r>
              <a:rPr lang="en-GB" sz="2600" dirty="0"/>
              <a:t>Internal: lighting, flooring, A/V, plaster and decorations</a:t>
            </a:r>
          </a:p>
          <a:p>
            <a:r>
              <a:rPr lang="en-GB" sz="2600" dirty="0"/>
              <a:t>A new Hall with facilities – following options appraisal</a:t>
            </a:r>
          </a:p>
        </p:txBody>
      </p:sp>
    </p:spTree>
    <p:extLst>
      <p:ext uri="{BB962C8B-B14F-4D97-AF65-F5344CB8AC3E}">
        <p14:creationId xmlns:p14="http://schemas.microsoft.com/office/powerpoint/2010/main" val="2312748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21044-BC40-528E-BA18-905755FA6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8975" y="3683804"/>
            <a:ext cx="3327149" cy="863599"/>
          </a:xfrm>
        </p:spPr>
        <p:txBody>
          <a:bodyPr>
            <a:noAutofit/>
          </a:bodyPr>
          <a:lstStyle/>
          <a:p>
            <a:pPr algn="ctr"/>
            <a:r>
              <a:rPr lang="en-GB" sz="3600" b="1" i="1" dirty="0"/>
              <a:t>Prescott Avenue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C5A197-DD43-057C-9209-D324147E92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93"/>
          <a:stretch/>
        </p:blipFill>
        <p:spPr>
          <a:xfrm>
            <a:off x="0" y="0"/>
            <a:ext cx="7437929" cy="38127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101F00-25DF-8D52-6660-BE8C8DDB67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1752" y="4418488"/>
            <a:ext cx="3301595" cy="24395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BDD35A9-5B54-4357-B89C-552538A3683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116"/>
          <a:stretch/>
        </p:blipFill>
        <p:spPr>
          <a:xfrm>
            <a:off x="0" y="3600451"/>
            <a:ext cx="3228975" cy="32654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2101DAF-D500-764D-ED5B-0E088ACB7B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4150" y="5097653"/>
            <a:ext cx="1352548" cy="17682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B84D6FE-A222-6BB5-3BAB-DC221CE3BB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6224" y="5170740"/>
            <a:ext cx="1247776" cy="166932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3BF61E9-7553-90E3-5673-1981B900D8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37930" y="0"/>
            <a:ext cx="1706070" cy="22948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73FCD2D-BE03-CFFA-1C20-11DD9ED8A0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43675" y="1747837"/>
            <a:ext cx="2600653" cy="3433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857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BC7D844-1170-F464-360A-19D33448F8B9}"/>
              </a:ext>
            </a:extLst>
          </p:cNvPr>
          <p:cNvSpPr txBox="1">
            <a:spLocks/>
          </p:cNvSpPr>
          <p:nvPr/>
        </p:nvSpPr>
        <p:spPr>
          <a:xfrm>
            <a:off x="161925" y="158749"/>
            <a:ext cx="8820150" cy="6556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600" u="sng" dirty="0"/>
              <a:t>Prescott Avenue works so far:</a:t>
            </a:r>
          </a:p>
          <a:p>
            <a:pPr marL="0" indent="0">
              <a:buNone/>
            </a:pPr>
            <a:r>
              <a:rPr lang="en-GB" sz="2600" dirty="0"/>
              <a:t>	</a:t>
            </a:r>
            <a:r>
              <a:rPr lang="en-GB" sz="2600" i="1" dirty="0"/>
              <a:t>1960’s build with flat roof 80’s extension</a:t>
            </a:r>
            <a:endParaRPr lang="en-GB" sz="2600" i="1" u="sng" dirty="0"/>
          </a:p>
          <a:p>
            <a:r>
              <a:rPr lang="en-GB" sz="2600" dirty="0"/>
              <a:t>Heating, roof structure, insulation, safety glass and decoration, with ongoing gardening and fencing</a:t>
            </a:r>
          </a:p>
          <a:p>
            <a:pPr marL="0" indent="0">
              <a:buNone/>
            </a:pPr>
            <a:endParaRPr lang="en-GB" sz="2600" u="sng" dirty="0"/>
          </a:p>
          <a:p>
            <a:pPr marL="0" indent="0">
              <a:buNone/>
            </a:pPr>
            <a:r>
              <a:rPr lang="en-GB" sz="2600" u="sng" dirty="0"/>
              <a:t>Prescott Avenue works to do:</a:t>
            </a:r>
          </a:p>
          <a:p>
            <a:r>
              <a:rPr lang="en-GB" sz="2600" dirty="0"/>
              <a:t>Drains – repair and maintain foul and surface water systems</a:t>
            </a:r>
          </a:p>
          <a:p>
            <a:r>
              <a:rPr lang="en-GB" sz="2600" dirty="0"/>
              <a:t>Structural – monitoring of cracks to assess movement due to extension and include racking of roof structure</a:t>
            </a:r>
          </a:p>
          <a:p>
            <a:r>
              <a:rPr lang="en-GB" sz="2600" dirty="0"/>
              <a:t>Assess and repair causes of damp, including guttering and bargeboard / cladding</a:t>
            </a:r>
          </a:p>
          <a:p>
            <a:r>
              <a:rPr lang="en-GB" sz="2600" dirty="0"/>
              <a:t>Internal: repairs, decoration, glazing, Fire Safety</a:t>
            </a:r>
          </a:p>
          <a:p>
            <a:r>
              <a:rPr lang="en-GB" sz="2600" dirty="0"/>
              <a:t>External: replace paving, damp proof membrane to </a:t>
            </a:r>
            <a:r>
              <a:rPr lang="en-GB" sz="2600" dirty="0" err="1"/>
              <a:t>ext’n</a:t>
            </a:r>
            <a:endParaRPr lang="en-GB" sz="2600" dirty="0"/>
          </a:p>
        </p:txBody>
      </p:sp>
    </p:spTree>
    <p:extLst>
      <p:ext uri="{BB962C8B-B14F-4D97-AF65-F5344CB8AC3E}">
        <p14:creationId xmlns:p14="http://schemas.microsoft.com/office/powerpoint/2010/main" val="2866762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4CDBC-488A-6E80-7313-1F8AC5B39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365126"/>
            <a:ext cx="8667750" cy="715961"/>
          </a:xfrm>
        </p:spPr>
        <p:txBody>
          <a:bodyPr>
            <a:normAutofit/>
          </a:bodyPr>
          <a:lstStyle/>
          <a:p>
            <a:r>
              <a:rPr lang="en-GB" sz="3600" b="1" dirty="0"/>
              <a:t>Brief to Caroline Edwards (Church Architect):</a:t>
            </a:r>
            <a:endParaRPr lang="en-GB" sz="4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56E73D-B4F1-AE31-6370-FD56CA63E3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25575"/>
            <a:ext cx="8515350" cy="4351338"/>
          </a:xfrm>
        </p:spPr>
        <p:txBody>
          <a:bodyPr>
            <a:normAutofit/>
          </a:bodyPr>
          <a:lstStyle/>
          <a:p>
            <a:pPr marL="1143000" indent="-457200">
              <a:spcBef>
                <a:spcPts val="500"/>
              </a:spcBef>
            </a:pPr>
            <a:r>
              <a:rPr lang="en-GB" dirty="0">
                <a:solidFill>
                  <a:srgbClr val="4472C4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Identify a budget cost for the semi-urgent works – structural and drains.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143000" indent="-457200">
              <a:spcBef>
                <a:spcPts val="500"/>
              </a:spcBef>
            </a:pPr>
            <a:r>
              <a:rPr lang="en-GB" dirty="0">
                <a:solidFill>
                  <a:srgbClr val="4472C4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Explore possible re-ordering and phased extensions at WR at a conceptual level with budget costs.</a:t>
            </a:r>
          </a:p>
          <a:p>
            <a:pPr marL="1143000" indent="-457200">
              <a:spcBef>
                <a:spcPts val="500"/>
              </a:spcBef>
            </a:pPr>
            <a:r>
              <a:rPr lang="en-GB" dirty="0">
                <a:solidFill>
                  <a:srgbClr val="4472C4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Explore options at PA from extension / renovation through to re-building at a conceptual level with budget costs.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992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1A713-2A43-0882-0B34-0DACE2495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175" y="184152"/>
            <a:ext cx="3657600" cy="701674"/>
          </a:xfrm>
        </p:spPr>
        <p:txBody>
          <a:bodyPr>
            <a:normAutofit/>
          </a:bodyPr>
          <a:lstStyle/>
          <a:p>
            <a:r>
              <a:rPr lang="en-GB" b="1" dirty="0"/>
              <a:t>Summary: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0AA5F-1802-EE74-FBC6-E0CFCDA4C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499" y="885826"/>
            <a:ext cx="8772525" cy="5514974"/>
          </a:xfrm>
        </p:spPr>
        <p:txBody>
          <a:bodyPr/>
          <a:lstStyle/>
          <a:p>
            <a:r>
              <a:rPr lang="en-GB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Our buildings are in a poor condition – age and decay. </a:t>
            </a:r>
          </a:p>
          <a:p>
            <a:r>
              <a:rPr lang="en-GB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There are structural concerns with the roof and North aisle wall at WR, and the drains (both storm and foul) have completely failed. </a:t>
            </a:r>
          </a:p>
          <a:p>
            <a:r>
              <a:rPr lang="en-GB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There are further structural concerns at PA. </a:t>
            </a:r>
          </a:p>
          <a:p>
            <a:r>
              <a:rPr lang="en-GB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The church architect has been commissioned to scope the </a:t>
            </a: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work</a:t>
            </a:r>
            <a:r>
              <a:rPr lang="en-GB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 and we await more news on costs and options. </a:t>
            </a:r>
          </a:p>
          <a:p>
            <a:r>
              <a:rPr lang="en-GB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The reality is that this will constrain what we are able to afford in terms of a replacement Hall at WR, but allow for improved provision of the space in our current buildings. </a:t>
            </a:r>
          </a:p>
          <a:p>
            <a:r>
              <a:rPr lang="en-GB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Much prayer and sacrificial giving is needed. But, the Lord has been amazingly generous and faithful to us thus far…</a:t>
            </a:r>
          </a:p>
        </p:txBody>
      </p:sp>
    </p:spTree>
    <p:extLst>
      <p:ext uri="{BB962C8B-B14F-4D97-AF65-F5344CB8AC3E}">
        <p14:creationId xmlns:p14="http://schemas.microsoft.com/office/powerpoint/2010/main" val="38177081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1629</TotalTime>
  <Words>443</Words>
  <Application>Microsoft Office PowerPoint</Application>
  <PresentationFormat>On-screen Show (4:3)</PresentationFormat>
  <Paragraphs>37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Verdana</vt:lpstr>
      <vt:lpstr>Office Theme</vt:lpstr>
      <vt:lpstr>Buildings update  St Paul’s PCC  sub-Committee Next Steps Team</vt:lpstr>
      <vt:lpstr>PowerPoint Presentation</vt:lpstr>
      <vt:lpstr>PowerPoint Presentation</vt:lpstr>
      <vt:lpstr>PowerPoint Presentation</vt:lpstr>
      <vt:lpstr>Prescott Avenue</vt:lpstr>
      <vt:lpstr>PowerPoint Presentation</vt:lpstr>
      <vt:lpstr>Brief to Caroline Edwards (Church Architect):</vt:lpstr>
      <vt:lpstr>Summary: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Moir</dc:creator>
  <cp:lastModifiedBy>Michael Moir</cp:lastModifiedBy>
  <cp:revision>2</cp:revision>
  <dcterms:created xsi:type="dcterms:W3CDTF">2023-03-27T12:32:14Z</dcterms:created>
  <dcterms:modified xsi:type="dcterms:W3CDTF">2023-04-01T12:00:57Z</dcterms:modified>
</cp:coreProperties>
</file>